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 Id="rId5" Type="http://schemas.openxmlformats.org/officeDocument/2006/relationships/image" Target="../media/image6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7.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g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38.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110" name="Why was the interwar gold standard a source of weakness for economic stability?…"/>
          <p:cNvSpPr txBox="1"/>
          <p:nvPr>
            <p:ph type="body" idx="4294967295"/>
          </p:nvPr>
        </p:nvSpPr>
        <p:spPr>
          <a:xfrm>
            <a:off x="457199" y="1023139"/>
            <a:ext cx="8228391" cy="5244064"/>
          </a:xfrm>
          <a:prstGeom prst="rect">
            <a:avLst/>
          </a:prstGeom>
        </p:spPr>
        <p:txBody>
          <a:bodyPr lIns="50800" tIns="50800" rIns="50800" bIns="50800" anchor="t"/>
          <a:lstStyle/>
          <a:p>
            <a:pPr marL="0" indent="0" defTabSz="740663">
              <a:spcBef>
                <a:spcPts val="600"/>
              </a:spcBef>
              <a:buSzTx/>
              <a:buNone/>
              <a:defRPr b="1" sz="1944">
                <a:uFill>
                  <a:solidFill>
                    <a:srgbClr val="000000"/>
                  </a:solidFill>
                </a:uFill>
                <a:latin typeface="+mn-lt"/>
                <a:ea typeface="+mn-ea"/>
                <a:cs typeface="+mn-cs"/>
                <a:sym typeface="Helvetica"/>
              </a:defRPr>
            </a:pPr>
            <a:r>
              <a:t>Why was the interwar gold standard a source of weakness for economic stability?</a:t>
            </a:r>
          </a:p>
          <a:p>
            <a:pPr marL="0" indent="0" defTabSz="740663">
              <a:spcBef>
                <a:spcPts val="600"/>
              </a:spcBef>
              <a:buSzTx/>
              <a:buNone/>
              <a:defRPr b="1" sz="1944">
                <a:uFill>
                  <a:solidFill>
                    <a:srgbClr val="000000"/>
                  </a:solidFill>
                </a:uFill>
                <a:latin typeface="+mn-lt"/>
                <a:ea typeface="+mn-ea"/>
                <a:cs typeface="+mn-cs"/>
                <a:sym typeface="Helvetica"/>
              </a:defRPr>
            </a:pP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There was nothing special about the interwar period: the gold standard was always a source of weakness for economic stability,</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Because governments had gone off gold in World War I, investors were scared it would do so again and so unwilling to buy bonds; thus central banks had to push interest rates above the level consistent with full employment in order to preserve the gold standard.</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Because governments had gone off gold in World War I, households were scared it would do so again and so wished to hoard lots of cash; central banks did not recognize this in time and to the appropriate degree.</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There was nothing special about the interwar period: the gold standard was never a source of weakness for economic stability—it was failure to follow the gold standard’s rules that was the source of trouble.</a:t>
            </a:r>
          </a:p>
          <a:p>
            <a:pPr marL="324852" indent="-324852" defTabSz="740663">
              <a:spcBef>
                <a:spcPts val="600"/>
              </a:spcBef>
              <a:buSzPct val="100000"/>
              <a:buAutoNum type="alphaUcPeriod" startAt="1"/>
              <a:defRPr sz="1944">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442"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443"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46"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47"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50"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53"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5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59"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62"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65"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66"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69"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70"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71"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74"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113"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275260" indent="-275260" defTabSz="694944">
              <a:spcBef>
                <a:spcPts val="600"/>
              </a:spcBef>
              <a:defRPr sz="1824">
                <a:uFill>
                  <a:solidFill>
                    <a:srgbClr val="000000"/>
                  </a:solidFill>
                </a:uFill>
                <a:latin typeface="Calibri"/>
                <a:ea typeface="Calibri"/>
                <a:cs typeface="Calibri"/>
                <a:sym typeface="Calibri"/>
              </a:defRPr>
            </a:pPr>
            <a:r>
              <a:t>There is nothing worse than attempting to credibly commit to an incredible policy</a:t>
            </a:r>
          </a:p>
          <a:p>
            <a:pPr lvl="1" marL="613080" indent="-275260" defTabSz="694944">
              <a:spcBef>
                <a:spcPts val="600"/>
              </a:spcBef>
              <a:defRPr sz="1824">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13080" indent="-275260" defTabSz="694944">
              <a:spcBef>
                <a:spcPts val="600"/>
              </a:spcBef>
              <a:defRPr sz="1824">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275260" indent="-275260" defTabSz="694944">
              <a:spcBef>
                <a:spcPts val="600"/>
              </a:spcBef>
              <a:defRPr sz="1824">
                <a:uFill>
                  <a:solidFill>
                    <a:srgbClr val="000000"/>
                  </a:solidFill>
                </a:uFill>
                <a:latin typeface="Calibri"/>
                <a:ea typeface="Calibri"/>
                <a:cs typeface="Calibri"/>
                <a:sym typeface="Calibri"/>
              </a:defRPr>
            </a:pPr>
            <a:r>
              <a:t>Big depressions happen when the popular demand for cash outstrips the government's supply</a:t>
            </a:r>
          </a:p>
          <a:p>
            <a:pPr marL="275260" indent="-275260" defTabSz="694944">
              <a:spcBef>
                <a:spcPts val="600"/>
              </a:spcBef>
              <a:defRPr sz="1824">
                <a:uFill>
                  <a:solidFill>
                    <a:srgbClr val="000000"/>
                  </a:solidFill>
                </a:uFill>
                <a:latin typeface="Calibri"/>
                <a:ea typeface="Calibri"/>
                <a:cs typeface="Calibri"/>
                <a:sym typeface="Calibri"/>
              </a:defRPr>
            </a:pPr>
            <a:r>
              <a:t>The role of France and the U.S.’s gold-hoarding policy</a:t>
            </a:r>
          </a:p>
          <a:p>
            <a:pPr marL="275260" indent="-275260" defTabSz="694944">
              <a:spcBef>
                <a:spcPts val="600"/>
              </a:spcBef>
              <a:defRPr sz="1824">
                <a:uFill>
                  <a:solidFill>
                    <a:srgbClr val="000000"/>
                  </a:solidFill>
                </a:uFill>
                <a:latin typeface="Calibri"/>
                <a:ea typeface="Calibri"/>
                <a:cs typeface="Calibri"/>
                <a:sym typeface="Calibri"/>
              </a:defRPr>
            </a:pPr>
            <a:r>
              <a:t>Fear of inflation: Crying “Fire! Fire!” in Noah’s Flood</a:t>
            </a:r>
          </a:p>
          <a:p>
            <a:pPr marL="275260" indent="-275260" defTabSz="694944">
              <a:spcBef>
                <a:spcPts val="600"/>
              </a:spcBef>
              <a:defRPr sz="1824">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77"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80"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81"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84"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87"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88"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91"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92"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495"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49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0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50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50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116"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51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51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51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7"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51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521"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2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525"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2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52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3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53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4"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53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5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9"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54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54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4"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4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4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119"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2"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5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7"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62"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63"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7"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68"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69"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70"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71"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7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7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7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7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8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8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87"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88"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2"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93"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94"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95"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96"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597"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598"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60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02"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0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6"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07"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1"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12"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613"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Joseph Schumpeter"/>
          <p:cNvSpPr txBox="1"/>
          <p:nvPr>
            <p:ph type="title"/>
          </p:nvPr>
        </p:nvSpPr>
        <p:spPr>
          <a:xfrm>
            <a:off x="371390" y="-1"/>
            <a:ext cx="8255001" cy="1143001"/>
          </a:xfrm>
          <a:prstGeom prst="rect">
            <a:avLst/>
          </a:prstGeom>
        </p:spPr>
        <p:txBody>
          <a:bodyPr/>
          <a:lstStyle/>
          <a:p>
            <a:pPr/>
            <a:r>
              <a:t>Joseph Schumpeter</a:t>
            </a:r>
          </a:p>
        </p:txBody>
      </p:sp>
      <p:sp>
        <p:nvSpPr>
          <p:cNvPr id="122"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316289">
              <a:spcBef>
                <a:spcPts val="900"/>
              </a:spcBef>
              <a:buSzTx/>
              <a:buNone/>
              <a:defRPr b="1" sz="1848">
                <a:latin typeface="+mn-lt"/>
                <a:ea typeface="+mn-ea"/>
                <a:cs typeface="+mn-cs"/>
                <a:sym typeface="Helvetica"/>
              </a:defRPr>
            </a:pPr>
            <a:r>
              <a:t>Whatever is, &amp; is in the market system, is rational:</a:t>
            </a:r>
          </a:p>
          <a:p>
            <a:pPr marL="0" indent="0" defTabSz="316289">
              <a:spcBef>
                <a:spcPts val="900"/>
              </a:spcBef>
              <a:buSzTx/>
              <a:buNone/>
              <a:defRPr b="1" sz="1848">
                <a:latin typeface="+mn-lt"/>
                <a:ea typeface="+mn-ea"/>
                <a:cs typeface="+mn-cs"/>
                <a:sym typeface="Helvetica"/>
              </a:defRPr>
            </a:pPr>
          </a:p>
          <a:p>
            <a:pPr marL="185286" indent="-185286" defTabSz="316289">
              <a:spcBef>
                <a:spcPts val="900"/>
              </a:spcBef>
              <a:buSzPct val="100000"/>
              <a:defRPr sz="1848">
                <a:latin typeface="Times New Roman"/>
                <a:ea typeface="Times New Roman"/>
                <a:cs typeface="Times New Roman"/>
                <a:sym typeface="Times New Roman"/>
              </a:defRPr>
            </a:pPr>
            <a:r>
              <a:t>“The problems presented by periods of depression may be grouped as follows: </a:t>
            </a:r>
          </a:p>
          <a:p>
            <a:pPr marL="185286" indent="-185286" defTabSz="316289">
              <a:spcBef>
                <a:spcPts val="900"/>
              </a:spcBef>
              <a:buSzPct val="100000"/>
              <a:defRPr sz="1848">
                <a:latin typeface="Times New Roman"/>
                <a:ea typeface="Times New Roman"/>
                <a:cs typeface="Times New Roman"/>
                <a:sym typeface="Times New Roman"/>
              </a:defRPr>
            </a:pPr>
            <a:r>
              <a:t>“First, removal of extra economic injuries to the economic mechanism: Mostly impossible on political grounds. </a:t>
            </a:r>
          </a:p>
          <a:p>
            <a:pPr marL="185286" indent="-185286" defTabSz="316289">
              <a:spcBef>
                <a:spcPts val="900"/>
              </a:spcBef>
              <a:buSzPct val="100000"/>
              <a:defRPr sz="1848">
                <a:latin typeface="Times New Roman"/>
                <a:ea typeface="Times New Roman"/>
                <a:cs typeface="Times New Roman"/>
                <a:sym typeface="Times New Roman"/>
              </a:defRPr>
            </a:pPr>
            <a:r>
              <a:t>“Second, relief… imperative on moral and social grounds… although no cure for fundamental cases. </a:t>
            </a:r>
          </a:p>
          <a:p>
            <a:pPr marL="185286" indent="-185286" defTabSz="316289">
              <a:spcBef>
                <a:spcPts val="900"/>
              </a:spcBef>
              <a:buSzPct val="100000"/>
              <a:defRPr sz="1848">
                <a:latin typeface="Times New Roman"/>
                <a:ea typeface="Times New Roman"/>
                <a:cs typeface="Times New Roman"/>
                <a:sym typeface="Times New Roman"/>
              </a:defRPr>
            </a:pPr>
            <a:r>
              <a:t>“Third, remedies: The chief difficulty of which lies in the fact that depressions are not simply evils, which we might attempt to suppress, but—perhaps undesirable—forms of something which has to be done, namely, adjustment to previous economic change.</a:t>
            </a:r>
          </a:p>
        </p:txBody>
      </p:sp>
      <p:pic>
        <p:nvPicPr>
          <p:cNvPr id="123"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7"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1"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5"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63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3"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3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38"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63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4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3"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44"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45"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9"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0"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51"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5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55"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8"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Joseph Schumpeter II"/>
          <p:cNvSpPr txBox="1"/>
          <p:nvPr>
            <p:ph type="title"/>
          </p:nvPr>
        </p:nvSpPr>
        <p:spPr>
          <a:xfrm>
            <a:off x="371390" y="-1"/>
            <a:ext cx="8255001" cy="1143001"/>
          </a:xfrm>
          <a:prstGeom prst="rect">
            <a:avLst/>
          </a:prstGeom>
        </p:spPr>
        <p:txBody>
          <a:bodyPr/>
          <a:lstStyle/>
          <a:p>
            <a:pPr/>
            <a:r>
              <a:t>Joseph Schumpeter II</a:t>
            </a:r>
          </a:p>
        </p:txBody>
      </p:sp>
      <p:sp>
        <p:nvSpPr>
          <p:cNvPr id="126"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Whatever is, &amp; is in the market system, is rational:</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“Most of what would be effective in remedying a depression would be equally effective in preventing this adjustment. This is especially true of inflation, which would, if pushed far enough, undoubtedly turn depression in to the sham prosperity so familiar from European postwar [i.e., World War I] experience, but which, if it be carried to that point, would, in the end, lead to a collapse worse than the one it was called in to remedy….</a:t>
            </a:r>
          </a:p>
          <a:p>
            <a:pPr marL="161223" indent="-161223" defTabSz="275212">
              <a:spcBef>
                <a:spcPts val="800"/>
              </a:spcBef>
              <a:buSzPct val="100000"/>
              <a:defRPr sz="1608">
                <a:latin typeface="Times New Roman"/>
                <a:ea typeface="Times New Roman"/>
                <a:cs typeface="Times New Roman"/>
                <a:sym typeface="Times New Roman"/>
              </a:defRPr>
            </a:pPr>
            <a:r>
              <a:t>“Fourth, reforms of institutions intended to remedy the situation but suggested by the moral and economic evils of both booms and depressions…. A political atmosphere exceptionally favorable, and an economic situation exceptionally unfavorable to their success… will… be stigmatized in the future by their tendency to prevent or retard recovery…”</a:t>
            </a:r>
          </a:p>
        </p:txBody>
      </p:sp>
      <p:pic>
        <p:nvPicPr>
          <p:cNvPr id="127"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61"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62"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6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6"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6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7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1"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7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7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6"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7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1"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8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6"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8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9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1"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9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9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6"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9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00"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701"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To Your iClickers"/>
          <p:cNvSpPr txBox="1"/>
          <p:nvPr>
            <p:ph type="title"/>
          </p:nvPr>
        </p:nvSpPr>
        <p:spPr>
          <a:xfrm>
            <a:off x="371390" y="-1"/>
            <a:ext cx="8341552" cy="1071564"/>
          </a:xfrm>
          <a:prstGeom prst="rect">
            <a:avLst/>
          </a:prstGeom>
        </p:spPr>
        <p:txBody>
          <a:bodyPr/>
          <a:lstStyle/>
          <a:p>
            <a:pPr/>
            <a:r>
              <a:t>To Your iClickers</a:t>
            </a:r>
          </a:p>
        </p:txBody>
      </p:sp>
      <p:sp>
        <p:nvSpPr>
          <p:cNvPr id="704" name="Which is the best statement of “Say’s Law”?…"/>
          <p:cNvSpPr txBox="1"/>
          <p:nvPr>
            <p:ph type="body" idx="1"/>
          </p:nvPr>
        </p:nvSpPr>
        <p:spPr>
          <a:xfrm>
            <a:off x="371390" y="1071562"/>
            <a:ext cx="8427769" cy="5311433"/>
          </a:xfrm>
          <a:prstGeom prst="rect">
            <a:avLst/>
          </a:prstGeom>
        </p:spPr>
        <p:txBody>
          <a:bodyPr anchor="t"/>
          <a:lstStyle/>
          <a:p>
            <a:pPr marL="0" indent="0" defTabSz="406657">
              <a:spcBef>
                <a:spcPts val="800"/>
              </a:spcBef>
              <a:buSzTx/>
              <a:buNone/>
              <a:defRPr b="1" sz="2376">
                <a:latin typeface="+mn-lt"/>
                <a:ea typeface="+mn-ea"/>
                <a:cs typeface="+mn-cs"/>
                <a:sym typeface="Helvetica"/>
              </a:defRPr>
            </a:pPr>
            <a:r>
              <a:t>Which is the best statement of “Say’s Law”?</a:t>
            </a:r>
          </a:p>
          <a:p>
            <a:pPr marL="0" indent="0" defTabSz="406657">
              <a:spcBef>
                <a:spcPts val="800"/>
              </a:spcBef>
              <a:buSzTx/>
              <a:buNone/>
              <a:defRPr b="1" sz="2376">
                <a:latin typeface="+mn-lt"/>
                <a:ea typeface="+mn-ea"/>
                <a:cs typeface="+mn-cs"/>
                <a:sym typeface="Helvetica"/>
              </a:defRPr>
            </a:pPr>
          </a:p>
          <a:p>
            <a:pPr marL="397042" indent="-397042" defTabSz="406657">
              <a:spcBef>
                <a:spcPts val="800"/>
              </a:spcBef>
              <a:buSzPct val="100000"/>
              <a:buAutoNum type="alphaUcPeriod" startAt="1"/>
              <a:defRPr sz="2376"/>
            </a:pPr>
            <a:r>
              <a:t>Mass unemployment is always the fault of the government preventing market prices from moving to equilibrium values, or hobbling enterprise via excess taxation or regulation.</a:t>
            </a:r>
          </a:p>
          <a:p>
            <a:pPr marL="397042" indent="-397042" defTabSz="406657">
              <a:spcBef>
                <a:spcPts val="800"/>
              </a:spcBef>
              <a:buSzPct val="100000"/>
              <a:buAutoNum type="alphaUcPeriod" startAt="1"/>
              <a:defRPr sz="2376"/>
            </a:pPr>
            <a:r>
              <a:t>There cannot be a “general glut”—if there is an excess supply of some currently-produced commodities, there will be an excess demand for others, and that will trigger a healthy market adjustment.</a:t>
            </a:r>
          </a:p>
          <a:p>
            <a:pPr marL="397042" indent="-397042" defTabSz="406657">
              <a:spcBef>
                <a:spcPts val="800"/>
              </a:spcBef>
              <a:buSzPct val="100000"/>
              <a:buAutoNum type="alphaUcPeriod" startAt="1"/>
              <a:defRPr sz="2376"/>
            </a:pPr>
            <a:r>
              <a:t>Supply creates its own demand: everything produced will be sold unless the government messes things up.</a:t>
            </a:r>
          </a:p>
          <a:p>
            <a:pPr marL="397042" indent="-397042" defTabSz="406657">
              <a:spcBef>
                <a:spcPts val="800"/>
              </a:spcBef>
              <a:buSzPct val="100000"/>
              <a:buAutoNum type="alphaUcPeriod" startAt="1"/>
              <a:defRPr sz="2376"/>
            </a:pPr>
            <a:r>
              <a:t>None of the above are good statements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Keynes’s Bottom Line"/>
          <p:cNvSpPr txBox="1"/>
          <p:nvPr>
            <p:ph type="title" idx="4294967295"/>
          </p:nvPr>
        </p:nvSpPr>
        <p:spPr>
          <a:xfrm>
            <a:off x="457199" y="-1"/>
            <a:ext cx="8228391" cy="1023141"/>
          </a:xfrm>
          <a:prstGeom prst="rect">
            <a:avLst/>
          </a:prstGeom>
        </p:spPr>
        <p:txBody>
          <a:bodyPr lIns="50800" tIns="50800" rIns="50800" bIns="50800"/>
          <a:lstStyle>
            <a:lvl1pPr defTabSz="410765"/>
          </a:lstStyle>
          <a:p>
            <a:pPr/>
            <a:r>
              <a:t>Keynes’s Bottom Line</a:t>
            </a:r>
          </a:p>
        </p:txBody>
      </p:sp>
      <p:sp>
        <p:nvSpPr>
          <p:cNvPr id="130"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To Your iClickers"/>
          <p:cNvSpPr txBox="1"/>
          <p:nvPr>
            <p:ph type="title"/>
          </p:nvPr>
        </p:nvSpPr>
        <p:spPr>
          <a:xfrm>
            <a:off x="371390" y="-1"/>
            <a:ext cx="8341552" cy="1071564"/>
          </a:xfrm>
          <a:prstGeom prst="rect">
            <a:avLst/>
          </a:prstGeom>
        </p:spPr>
        <p:txBody>
          <a:bodyPr/>
          <a:lstStyle/>
          <a:p>
            <a:pPr/>
            <a:r>
              <a:t>To Your iClickers</a:t>
            </a:r>
          </a:p>
        </p:txBody>
      </p:sp>
      <p:sp>
        <p:nvSpPr>
          <p:cNvPr id="707" name="Given that Jean-Baptiste Say abandoned Say’s Law in 1830, does anybody today believe in “Say’s Law”?…"/>
          <p:cNvSpPr txBox="1"/>
          <p:nvPr>
            <p:ph type="body" idx="1"/>
          </p:nvPr>
        </p:nvSpPr>
        <p:spPr>
          <a:xfrm>
            <a:off x="371390" y="1071562"/>
            <a:ext cx="8427769" cy="5311433"/>
          </a:xfrm>
          <a:prstGeom prst="rect">
            <a:avLst/>
          </a:prstGeom>
        </p:spPr>
        <p:txBody>
          <a:bodyPr anchor="t"/>
          <a:lstStyle/>
          <a:p>
            <a:pPr marL="0" indent="0">
              <a:spcBef>
                <a:spcPts val="800"/>
              </a:spcBef>
              <a:buSzTx/>
              <a:buNone/>
              <a:defRPr b="1">
                <a:latin typeface="+mn-lt"/>
                <a:ea typeface="+mn-ea"/>
                <a:cs typeface="+mn-cs"/>
                <a:sym typeface="Helvetica"/>
              </a:defRPr>
            </a:pPr>
            <a:r>
              <a:t>Given that Jean-Baptiste Say abandoned Say’s Law in 1830, does anybody today believe in “Say’s Law”?</a:t>
            </a:r>
          </a:p>
          <a:p>
            <a:pPr marL="0" indent="0">
              <a:spcBef>
                <a:spcPts val="800"/>
              </a:spcBef>
              <a:buSzTx/>
              <a:buNone/>
              <a:defRPr b="1">
                <a:latin typeface="+mn-lt"/>
                <a:ea typeface="+mn-ea"/>
                <a:cs typeface="+mn-cs"/>
                <a:sym typeface="Helvetica"/>
              </a:defRPr>
            </a:pPr>
          </a:p>
          <a:p>
            <a:pPr marL="401052" indent="-401052">
              <a:spcBef>
                <a:spcPts val="800"/>
              </a:spcBef>
              <a:buSzPct val="100000"/>
              <a:buAutoNum type="alphaUcPeriod" startAt="1"/>
            </a:pPr>
            <a:r>
              <a:t>No.</a:t>
            </a:r>
          </a:p>
          <a:p>
            <a:pPr marL="401052" indent="-401052">
              <a:spcBef>
                <a:spcPts val="800"/>
              </a:spcBef>
              <a:buSzPct val="100000"/>
              <a:buAutoNum type="alphaUcPeriod" startAt="1"/>
            </a:pPr>
            <a:r>
              <a:t>Yes! John Cochrane of the Hoover Institution, for one: “Every dollar of increased government spending must correspond to one less dollar of private spending.  Jobs created by stimulus spending are offset by jobs lost from the decline in private spending. We can build roads instead of factories, but fiscal stimulus can’t help us to build more of both. This is just accounting, and does not need a complex argument about ‘crowding out’…"</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To Your iClickers"/>
          <p:cNvSpPr txBox="1"/>
          <p:nvPr>
            <p:ph type="title"/>
          </p:nvPr>
        </p:nvSpPr>
        <p:spPr>
          <a:xfrm>
            <a:off x="371390" y="-1"/>
            <a:ext cx="8341552" cy="1071564"/>
          </a:xfrm>
          <a:prstGeom prst="rect">
            <a:avLst/>
          </a:prstGeom>
        </p:spPr>
        <p:txBody>
          <a:bodyPr/>
          <a:lstStyle/>
          <a:p>
            <a:pPr/>
            <a:r>
              <a:t>To Your iClickers</a:t>
            </a:r>
          </a:p>
        </p:txBody>
      </p:sp>
      <p:sp>
        <p:nvSpPr>
          <p:cNvPr id="710" name="In the abortive German communist revolution of January 1919, Petty Officer Lemmgen and his forces failed to take control of the offices of the Ministry of War because:…"/>
          <p:cNvSpPr txBox="1"/>
          <p:nvPr>
            <p:ph type="body" idx="1"/>
          </p:nvPr>
        </p:nvSpPr>
        <p:spPr>
          <a:xfrm>
            <a:off x="371390" y="1071562"/>
            <a:ext cx="8427769" cy="5311433"/>
          </a:xfrm>
          <a:prstGeom prst="rect">
            <a:avLst/>
          </a:prstGeom>
        </p:spPr>
        <p:txBody>
          <a:bodyPr anchor="t"/>
          <a:lstStyle/>
          <a:p>
            <a:pPr marL="0" indent="0" defTabSz="340935">
              <a:spcBef>
                <a:spcPts val="700"/>
              </a:spcBef>
              <a:buSzTx/>
              <a:buNone/>
              <a:defRPr b="1" sz="1992">
                <a:latin typeface="+mn-lt"/>
                <a:ea typeface="+mn-ea"/>
                <a:cs typeface="+mn-cs"/>
                <a:sym typeface="Helvetica"/>
              </a:defRPr>
            </a:pPr>
            <a:r>
              <a:t>In the abortive German communist revolution of January 1919, Petty Officer Lemmgen and his forces failed to take control of the offices of the Ministry of War because:</a:t>
            </a:r>
          </a:p>
          <a:p>
            <a:pPr marL="0" indent="0" defTabSz="340935">
              <a:spcBef>
                <a:spcPts val="700"/>
              </a:spcBef>
              <a:buSzTx/>
              <a:buNone/>
              <a:defRPr b="1" sz="1992">
                <a:latin typeface="+mn-lt"/>
                <a:ea typeface="+mn-ea"/>
                <a:cs typeface="+mn-cs"/>
                <a:sym typeface="Helvetica"/>
              </a:defRPr>
            </a:pPr>
          </a:p>
          <a:p>
            <a:pPr marL="332873" indent="-332873" defTabSz="340935">
              <a:spcBef>
                <a:spcPts val="700"/>
              </a:spcBef>
              <a:buSzPct val="100000"/>
              <a:buAutoNum type="alphaUcPeriod" startAt="1"/>
              <a:defRPr sz="1992"/>
            </a:pPr>
            <a:r>
              <a:t>Lieutenant Hamburger objected that the document authorizing him to do so was handwritten, and Lemmgen returned to Revolutionary HQW to get the document typed.</a:t>
            </a:r>
          </a:p>
          <a:p>
            <a:pPr marL="332873" indent="-332873" defTabSz="340935">
              <a:spcBef>
                <a:spcPts val="700"/>
              </a:spcBef>
              <a:buSzPct val="100000"/>
              <a:buAutoNum type="alphaUcPeriod" startAt="1"/>
              <a:defRPr sz="1992"/>
            </a:pPr>
            <a:r>
              <a:t>Lieutenant Hamburger objected that the document authorizing him to do so was not signed, and Lemmgen returned to Revolutionary HQW to get the document signed.</a:t>
            </a:r>
          </a:p>
          <a:p>
            <a:pPr marL="332873" indent="-332873" defTabSz="340935">
              <a:spcBef>
                <a:spcPts val="700"/>
              </a:spcBef>
              <a:buSzPct val="100000"/>
              <a:buAutoNum type="alphaUcPeriod" startAt="1"/>
              <a:defRPr sz="1992"/>
            </a:pPr>
            <a:r>
              <a:t>Lieutenant Hamburger objected that the Revolutionary Council that had produced the document was a bunch of traitors.</a:t>
            </a:r>
          </a:p>
          <a:p>
            <a:pPr marL="332873" indent="-332873" defTabSz="340935">
              <a:spcBef>
                <a:spcPts val="700"/>
              </a:spcBef>
              <a:buSzPct val="100000"/>
              <a:buAutoNum type="alphaUcPeriod" startAt="1"/>
              <a:defRPr sz="1992"/>
            </a:pPr>
            <a:r>
              <a:t>Lieutenant Hamburger objected that the Revolutionary Council was only made up of a minority of the leaders of the German Socialist Party.</a:t>
            </a:r>
          </a:p>
          <a:p>
            <a:pPr marL="332873" indent="-332873" defTabSz="340935">
              <a:spcBef>
                <a:spcPts val="700"/>
              </a:spcBef>
              <a:buSzPct val="100000"/>
              <a:buAutoNum type="alphaUcPeriod" startAt="1"/>
              <a:defRPr sz="1992"/>
            </a:pPr>
            <a:r>
              <a:t>None of the above.</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Review: To Your iClickers"/>
          <p:cNvSpPr txBox="1"/>
          <p:nvPr>
            <p:ph type="title"/>
          </p:nvPr>
        </p:nvSpPr>
        <p:spPr>
          <a:xfrm>
            <a:off x="371390" y="-1"/>
            <a:ext cx="8341552" cy="1071564"/>
          </a:xfrm>
          <a:prstGeom prst="rect">
            <a:avLst/>
          </a:prstGeom>
        </p:spPr>
        <p:txBody>
          <a:bodyPr/>
          <a:lstStyle/>
          <a:p>
            <a:pPr/>
            <a:r>
              <a:t>Review: To Your iClickers</a:t>
            </a:r>
          </a:p>
        </p:txBody>
      </p:sp>
      <p:sp>
        <p:nvSpPr>
          <p:cNvPr id="713" name="John Maynard Keynes thought that the prosperity of the pre-WWI years was:…"/>
          <p:cNvSpPr txBox="1"/>
          <p:nvPr>
            <p:ph type="body" idx="1"/>
          </p:nvPr>
        </p:nvSpPr>
        <p:spPr>
          <a:xfrm>
            <a:off x="371390" y="1071562"/>
            <a:ext cx="5534324" cy="5311433"/>
          </a:xfrm>
          <a:prstGeom prst="rect">
            <a:avLst/>
          </a:prstGeom>
        </p:spPr>
        <p:txBody>
          <a:bodyPr anchor="t"/>
          <a:lstStyle/>
          <a:p>
            <a:pPr marL="0" indent="0" defTabSz="299858">
              <a:spcBef>
                <a:spcPts val="600"/>
              </a:spcBef>
              <a:buSzTx/>
              <a:buNone/>
              <a:defRPr sz="1752"/>
            </a:pPr>
            <a:r>
              <a:t>John Maynard Keynes thought that the prosperity of the pre-WWI years was:</a:t>
            </a:r>
          </a:p>
          <a:p>
            <a:pPr marL="0" indent="0" defTabSz="299858">
              <a:spcBef>
                <a:spcPts val="600"/>
              </a:spcBef>
              <a:buSzTx/>
              <a:buNone/>
              <a:defRPr sz="1752"/>
            </a:pPr>
          </a:p>
          <a:p>
            <a:pPr marL="292768" indent="-292768" defTabSz="299858">
              <a:spcBef>
                <a:spcPts val="600"/>
              </a:spcBef>
              <a:buSzPct val="100000"/>
              <a:buAutoNum type="alphaUcPeriod" startAt="1"/>
              <a:defRPr sz="1752"/>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52"/>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52"/>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52"/>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52"/>
            </a:pPr>
            <a:r>
              <a:t>None of the above</a:t>
            </a:r>
          </a:p>
        </p:txBody>
      </p:sp>
      <p:pic>
        <p:nvPicPr>
          <p:cNvPr id="714" name="images.jpeg" descr="images.jpeg"/>
          <p:cNvPicPr>
            <a:picLocks noChangeAspect="1"/>
          </p:cNvPicPr>
          <p:nvPr/>
        </p:nvPicPr>
        <p:blipFill>
          <a:blip r:embed="rId2">
            <a:extLst/>
          </a:blip>
          <a:stretch>
            <a:fillRect/>
          </a:stretch>
        </p:blipFill>
        <p:spPr>
          <a:xfrm>
            <a:off x="5766067" y="1071562"/>
            <a:ext cx="2946876" cy="5311433"/>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717"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718"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721"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724"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727"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728"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731"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734"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New Deal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New Deals</a:t>
            </a:r>
          </a:p>
        </p:txBody>
      </p:sp>
      <p:sp>
        <p:nvSpPr>
          <p:cNvPr id="133"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134"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137"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John Maynard Keynes"/>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a:t>
            </a:r>
          </a:p>
        </p:txBody>
      </p:sp>
      <p:sp>
        <p:nvSpPr>
          <p:cNvPr id="140" name="“It seems unlikely that the influence of banking policy on the rate of interest will be sufficient by itself to determine an optimum rate of investment:…"/>
          <p:cNvSpPr txBox="1"/>
          <p:nvPr/>
        </p:nvSpPr>
        <p:spPr>
          <a:xfrm>
            <a:off x="422440" y="1143000"/>
            <a:ext cx="3999642"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“It seems unlikely that the influence of banking policy on the rate of interest will be sufficient by itself to determine an optimum rate of investment: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“I conceive, therefore, that a somewhat comprehensive socialisation of investment will prove the only means of securing an approximation to full employment;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“though this need not exclude all manner of compromises and of devices by which public authority will co-operate with private initiative. </a:t>
            </a:r>
          </a:p>
          <a:p>
            <a:pPr marL="173254" indent="-173254" defTabSz="295751">
              <a:spcBef>
                <a:spcPts val="800"/>
              </a:spcBef>
              <a:buSzPct val="100000"/>
              <a:buChar char="•"/>
              <a:defRPr sz="1728">
                <a:uFillTx/>
                <a:latin typeface="Times New Roman"/>
                <a:ea typeface="Times New Roman"/>
                <a:cs typeface="Times New Roman"/>
                <a:sym typeface="Times New Roman"/>
              </a:defRPr>
            </a:pPr>
            <a:r>
              <a:t>“But beyond this no obvious case is made out for a system of State Socialism which would embrace most of the economic life of the community…”</a:t>
            </a:r>
          </a:p>
        </p:txBody>
      </p:sp>
      <p:pic>
        <p:nvPicPr>
          <p:cNvPr id="141" name="Image" descr="Image"/>
          <p:cNvPicPr>
            <a:picLocks noChangeAspect="0"/>
          </p:cNvPicPr>
          <p:nvPr/>
        </p:nvPicPr>
        <p:blipFill>
          <a:blip r:embed="rId2">
            <a:extLst/>
          </a:blip>
          <a:stretch>
            <a:fillRect/>
          </a:stretch>
        </p:blipFill>
        <p:spPr>
          <a:xfrm>
            <a:off x="4422080" y="1143000"/>
            <a:ext cx="4255361" cy="540129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7: Understanding the Great Depression</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2020-02-12</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W 2020-02-26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https://github.com/braddelong/public-files/blob/master/econ-115-lecture-7.pptx</a:t>
            </a:r>
            <a:r>
              <a:rPr sz="1372"/>
              <a:t>&gt;</a:t>
            </a:r>
            <a:endParaRPr sz="1372"/>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John Maynard Keynes II"/>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 II</a:t>
            </a:r>
          </a:p>
        </p:txBody>
      </p:sp>
      <p:sp>
        <p:nvSpPr>
          <p:cNvPr id="144" name="“Let us clear from the ground the metaphysical or general principles:…"/>
          <p:cNvSpPr txBox="1"/>
          <p:nvPr/>
        </p:nvSpPr>
        <p:spPr>
          <a:xfrm>
            <a:off x="422440" y="1143000"/>
            <a:ext cx="5604806"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1105">
              <a:spcBef>
                <a:spcPts val="700"/>
              </a:spcBef>
              <a:defRPr b="1" sz="1584">
                <a:uFillTx/>
                <a:latin typeface="+mn-lt"/>
                <a:ea typeface="+mn-ea"/>
                <a:cs typeface="+mn-cs"/>
                <a:sym typeface="Helvetica"/>
              </a:defRPr>
            </a:pPr>
            <a:r>
              <a:t>“Let us clear from the ground the metaphysical or general principles:</a:t>
            </a:r>
          </a:p>
          <a:p>
            <a:pPr defTabSz="271105">
              <a:spcBef>
                <a:spcPts val="700"/>
              </a:spcBef>
              <a:defRPr b="1" sz="1584">
                <a:uFillTx/>
                <a:latin typeface="+mn-lt"/>
                <a:ea typeface="+mn-ea"/>
                <a:cs typeface="+mn-cs"/>
                <a:sym typeface="Helvetica"/>
              </a:defRPr>
            </a:pP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true that individuals possess a prescriptive 'natural liberty' in their economic activities.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“There is </a:t>
            </a:r>
            <a:r>
              <a:rPr i="1"/>
              <a:t>no</a:t>
            </a:r>
            <a:r>
              <a:t> 'compact' conferring perpetual rights on those who Have or on those who Acquire.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 world is </a:t>
            </a:r>
            <a:r>
              <a:rPr i="1"/>
              <a:t>not</a:t>
            </a:r>
            <a:r>
              <a:t> so governed from above that private and social interest always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so managed here below that in practice they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a correct deduction from the principles of economics that enlightened self-interest always operates in the public interest. </a:t>
            </a:r>
          </a:p>
          <a:p>
            <a:pPr marL="158816" indent="-158816" defTabSz="271105">
              <a:spcBef>
                <a:spcPts val="700"/>
              </a:spcBef>
              <a:buSzPct val="100000"/>
              <a:buChar char="•"/>
              <a:defRPr sz="1584">
                <a:uFillTx/>
                <a:latin typeface="Times New Roman"/>
                <a:ea typeface="Times New Roman"/>
                <a:cs typeface="Times New Roman"/>
                <a:sym typeface="Times New Roman"/>
              </a:defRPr>
            </a:pPr>
            <a:r>
              <a:t>“Nor is it true that self-interest generally </a:t>
            </a:r>
            <a:r>
              <a:rPr i="1"/>
              <a:t>is</a:t>
            </a:r>
            <a:r>
              <a:t> enlightened….</a:t>
            </a:r>
          </a:p>
          <a:p>
            <a:pPr marL="158816" indent="-158816" defTabSz="271105">
              <a:spcBef>
                <a:spcPts val="700"/>
              </a:spcBef>
              <a:buSzPct val="100000"/>
              <a:buChar char="•"/>
              <a:defRPr sz="1584">
                <a:uFillTx/>
                <a:latin typeface="Times New Roman"/>
                <a:ea typeface="Times New Roman"/>
                <a:cs typeface="Times New Roman"/>
                <a:sym typeface="Times New Roman"/>
              </a:defRPr>
            </a:pPr>
            <a:r>
              <a:t>“Experience does </a:t>
            </a:r>
            <a:r>
              <a:rPr i="1"/>
              <a:t>not</a:t>
            </a:r>
            <a:r>
              <a:t> show that individuals, when they make up a social unit, are always less clear-sighted than when they act separately….</a:t>
            </a:r>
          </a:p>
          <a:p>
            <a:pPr marL="158816" indent="-158816" defTabSz="271105">
              <a:spcBef>
                <a:spcPts val="700"/>
              </a:spcBef>
              <a:buSzPct val="100000"/>
              <a:buChar char="•"/>
              <a:defRPr sz="1584">
                <a:uFillTx/>
                <a:latin typeface="Times New Roman"/>
                <a:ea typeface="Times New Roman"/>
                <a:cs typeface="Times New Roman"/>
                <a:sym typeface="Times New Roman"/>
              </a:defRPr>
            </a:pPr>
            <a:r>
              <a:t>“I believe that in many cases the ideal size for the unit of control and organisation lies somewhere between the individual and the modern State…”</a:t>
            </a:r>
          </a:p>
        </p:txBody>
      </p:sp>
      <p:pic>
        <p:nvPicPr>
          <p:cNvPr id="145" name="Image" descr="Image"/>
          <p:cNvPicPr>
            <a:picLocks noChangeAspect="1"/>
          </p:cNvPicPr>
          <p:nvPr/>
        </p:nvPicPr>
        <p:blipFill>
          <a:blip r:embed="rId2">
            <a:extLst/>
          </a:blip>
          <a:srcRect l="0" t="0" r="0" b="4873"/>
          <a:stretch>
            <a:fillRect/>
          </a:stretch>
        </p:blipFill>
        <p:spPr>
          <a:xfrm>
            <a:off x="6027245" y="1143000"/>
            <a:ext cx="2650196" cy="540119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Moderately Conservative”"/>
          <p:cNvSpPr txBox="1"/>
          <p:nvPr>
            <p:ph type="title" idx="4294967295"/>
          </p:nvPr>
        </p:nvSpPr>
        <p:spPr>
          <a:xfrm>
            <a:off x="422440" y="0"/>
            <a:ext cx="8255001" cy="1143000"/>
          </a:xfrm>
          <a:prstGeom prst="rect">
            <a:avLst/>
          </a:prstGeom>
        </p:spPr>
        <p:txBody>
          <a:bodyPr lIns="50800" tIns="50800" rIns="50800" bIns="50800"/>
          <a:lstStyle>
            <a:lvl1pPr defTabSz="365581">
              <a:defRPr sz="4984">
                <a:solidFill>
                  <a:srgbClr val="000080"/>
                </a:solidFill>
              </a:defRPr>
            </a:lvl1pPr>
          </a:lstStyle>
          <a:p>
            <a:pPr/>
            <a:r>
              <a:t>“Moderately Conservative”</a:t>
            </a:r>
          </a:p>
        </p:txBody>
      </p:sp>
      <p:sp>
        <p:nvSpPr>
          <p:cNvPr id="148" name="John Maynard Keynes:…"/>
          <p:cNvSpPr txBox="1"/>
          <p:nvPr/>
        </p:nvSpPr>
        <p:spPr>
          <a:xfrm>
            <a:off x="422440" y="1143000"/>
            <a:ext cx="4997212"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John Maynard Keynes:</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“Whilst, therefore, the enlargement of the functions of government, involved in the task of adjusting to one another the propensity to consume and the inducement to invest, would seem to a nineteenth-century publicist or to a contemporary American financier to be a terrific encroachment on individualism. </a:t>
            </a:r>
          </a:p>
          <a:p>
            <a:pPr marL="173254" indent="-173254" defTabSz="295751">
              <a:spcBef>
                <a:spcPts val="800"/>
              </a:spcBef>
              <a:buSzPct val="100000"/>
              <a:buChar char="•"/>
              <a:defRPr sz="1728">
                <a:uFillTx/>
                <a:latin typeface="Times New Roman"/>
                <a:ea typeface="Times New Roman"/>
                <a:cs typeface="Times New Roman"/>
                <a:sym typeface="Times New Roman"/>
              </a:defRPr>
            </a:pPr>
            <a:r>
              <a:t>“I defend it, on the contrary, both as the only practicable means of avoiding the destruction of existing economic forms in their entirety and as the condition of the successful functioning of individual initiative.</a:t>
            </a:r>
          </a:p>
          <a:p>
            <a:pPr marL="173254" indent="-173254" defTabSz="295751">
              <a:spcBef>
                <a:spcPts val="800"/>
              </a:spcBef>
              <a:buSzPct val="100000"/>
              <a:buChar char="•"/>
              <a:defRPr sz="1728">
                <a:uFillTx/>
                <a:latin typeface="Times New Roman"/>
                <a:ea typeface="Times New Roman"/>
                <a:cs typeface="Times New Roman"/>
                <a:sym typeface="Times New Roman"/>
              </a:defRPr>
            </a:pPr>
            <a:r>
              <a:t>“For if effective demand is deficient, not only is the public scandal of wasted resources intolerable, but the individual enterpriser who seeks to bring these resources into action is operating with the odds loaded against him…”</a:t>
            </a:r>
          </a:p>
        </p:txBody>
      </p:sp>
      <p:pic>
        <p:nvPicPr>
          <p:cNvPr id="149" name="Image" descr="Image"/>
          <p:cNvPicPr>
            <a:picLocks noChangeAspect="1"/>
          </p:cNvPicPr>
          <p:nvPr/>
        </p:nvPicPr>
        <p:blipFill>
          <a:blip r:embed="rId2">
            <a:extLst/>
          </a:blip>
          <a:stretch>
            <a:fillRect/>
          </a:stretch>
        </p:blipFill>
        <p:spPr>
          <a:xfrm>
            <a:off x="5419651" y="1143000"/>
            <a:ext cx="3257790" cy="540129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Fictitious Commodities”: Labor"/>
          <p:cNvSpPr txBox="1"/>
          <p:nvPr>
            <p:ph type="title" idx="4294967295"/>
          </p:nvPr>
        </p:nvSpPr>
        <p:spPr>
          <a:xfrm>
            <a:off x="422440" y="0"/>
            <a:ext cx="8255001" cy="1143000"/>
          </a:xfrm>
          <a:prstGeom prst="rect">
            <a:avLst/>
          </a:prstGeom>
        </p:spPr>
        <p:txBody>
          <a:bodyPr lIns="50800" tIns="50800" rIns="50800" bIns="50800"/>
          <a:lstStyle>
            <a:lvl1pPr defTabSz="303966">
              <a:defRPr sz="4144">
                <a:solidFill>
                  <a:srgbClr val="000080"/>
                </a:solidFill>
              </a:defRPr>
            </a:lvl1pPr>
          </a:lstStyle>
          <a:p>
            <a:pPr/>
            <a:r>
              <a:t>“Fictitious Commodities”: Labor</a:t>
            </a:r>
          </a:p>
        </p:txBody>
      </p:sp>
      <p:sp>
        <p:nvSpPr>
          <p:cNvPr id="152"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5212">
              <a:spcBef>
                <a:spcPts val="800"/>
              </a:spcBef>
              <a:defRPr b="1" sz="1608">
                <a:uFillTx/>
                <a:latin typeface="+mn-lt"/>
                <a:ea typeface="+mn-ea"/>
                <a:cs typeface="+mn-cs"/>
                <a:sym typeface="Helvetica"/>
              </a:defRPr>
            </a:pPr>
            <a:r>
              <a:t>Karl Polanyi:</a:t>
            </a:r>
          </a:p>
          <a:p>
            <a:pPr defTabSz="275212">
              <a:spcBef>
                <a:spcPts val="800"/>
              </a:spcBef>
              <a:defRPr b="1" sz="1608">
                <a:uFillTx/>
                <a:latin typeface="+mn-lt"/>
                <a:ea typeface="+mn-ea"/>
                <a:cs typeface="+mn-cs"/>
                <a:sym typeface="Helvetica"/>
              </a:defRPr>
            </a:pPr>
          </a:p>
          <a:p>
            <a:pPr marL="161223" indent="-161223" defTabSz="275212">
              <a:spcBef>
                <a:spcPts val="800"/>
              </a:spcBef>
              <a:buSzPct val="100000"/>
              <a:buChar char="•"/>
              <a:defRPr sz="1608">
                <a:uFillTx/>
                <a:latin typeface="Times New Roman"/>
                <a:ea typeface="Times New Roman"/>
                <a:cs typeface="Times New Roman"/>
                <a:sym typeface="Times New Roman"/>
              </a:defRPr>
            </a:pPr>
            <a:r>
              <a:t>“In regard to labor, land, and money… to allow the market mechanism to be sole director of these and their natural environment… would result in the demoli­tion of society. </a:t>
            </a:r>
          </a:p>
          <a:p>
            <a:pPr marL="161223" indent="-161223" defTabSz="275212">
              <a:spcBef>
                <a:spcPts val="800"/>
              </a:spcBef>
              <a:buSzPct val="100000"/>
              <a:buChar char="•"/>
              <a:defRPr sz="1608">
                <a:uFillTx/>
                <a:latin typeface="Times New Roman"/>
                <a:ea typeface="Times New Roman"/>
                <a:cs typeface="Times New Roman"/>
                <a:sym typeface="Times New Roman"/>
              </a:defRPr>
            </a:pPr>
            <a:r>
              <a:t>“For the alleged commodity “labor power” cannot be shoved about, used indiscriminately, or even left unused, without affecting also the human individual who happens to be the bearer of this peculiar commodity. </a:t>
            </a:r>
          </a:p>
          <a:p>
            <a:pPr marL="161223" indent="-161223" defTabSz="275212">
              <a:spcBef>
                <a:spcPts val="800"/>
              </a:spcBef>
              <a:buSzPct val="100000"/>
              <a:buChar char="•"/>
              <a:defRPr sz="1608">
                <a:uFillTx/>
                <a:latin typeface="Times New Roman"/>
                <a:ea typeface="Times New Roman"/>
                <a:cs typeface="Times New Roman"/>
                <a:sym typeface="Times New Roman"/>
              </a:defRPr>
            </a:pPr>
            <a:r>
              <a:t>“In disposing of a man’s labor power the system… would… dispose of the… ‘man’ attached to that tag. </a:t>
            </a:r>
          </a:p>
          <a:p>
            <a:pPr marL="161223" indent="-161223" defTabSz="275212">
              <a:spcBef>
                <a:spcPts val="800"/>
              </a:spcBef>
              <a:buSzPct val="100000"/>
              <a:buChar char="•"/>
              <a:defRPr sz="1608">
                <a:uFillTx/>
                <a:latin typeface="Times New Roman"/>
                <a:ea typeface="Times New Roman"/>
                <a:cs typeface="Times New Roman"/>
                <a:sym typeface="Times New Roman"/>
              </a:defRPr>
            </a:pPr>
            <a:r>
              <a:t>“Robbed of the protective covering of cultural institutions, human beings would perish from the effects of social exposure; </a:t>
            </a:r>
          </a:p>
          <a:p>
            <a:pPr marL="161223" indent="-161223" defTabSz="275212">
              <a:spcBef>
                <a:spcPts val="800"/>
              </a:spcBef>
              <a:buSzPct val="100000"/>
              <a:buChar char="•"/>
              <a:defRPr sz="1608">
                <a:uFillTx/>
                <a:latin typeface="Times New Roman"/>
                <a:ea typeface="Times New Roman"/>
                <a:cs typeface="Times New Roman"/>
                <a:sym typeface="Times New Roman"/>
              </a:defRPr>
            </a:pPr>
            <a:r>
              <a:t>“they would die as the victims of acute social dislocation through vice, perversion, crime, and starvation…”</a:t>
            </a:r>
          </a:p>
        </p:txBody>
      </p:sp>
      <p:pic>
        <p:nvPicPr>
          <p:cNvPr id="153"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Fictitious Commodities”: Land and Finance"/>
          <p:cNvSpPr txBox="1"/>
          <p:nvPr>
            <p:ph type="title" idx="4294967295"/>
          </p:nvPr>
        </p:nvSpPr>
        <p:spPr>
          <a:xfrm>
            <a:off x="422440" y="0"/>
            <a:ext cx="8255001" cy="1143000"/>
          </a:xfrm>
          <a:prstGeom prst="rect">
            <a:avLst/>
          </a:prstGeom>
        </p:spPr>
        <p:txBody>
          <a:bodyPr lIns="50800" tIns="50800" rIns="50800" bIns="50800"/>
          <a:lstStyle>
            <a:lvl1pPr defTabSz="250567">
              <a:defRPr sz="3416">
                <a:solidFill>
                  <a:srgbClr val="000080"/>
                </a:solidFill>
              </a:defRPr>
            </a:lvl1pPr>
          </a:lstStyle>
          <a:p>
            <a:pPr/>
            <a:r>
              <a:t>“Fictitious Commodities”: Land and Finance</a:t>
            </a:r>
          </a:p>
        </p:txBody>
      </p:sp>
      <p:sp>
        <p:nvSpPr>
          <p:cNvPr id="156"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73796">
              <a:spcBef>
                <a:spcPts val="1000"/>
              </a:spcBef>
              <a:defRPr b="1" sz="2184">
                <a:uFillTx/>
                <a:latin typeface="+mn-lt"/>
                <a:ea typeface="+mn-ea"/>
                <a:cs typeface="+mn-cs"/>
                <a:sym typeface="Helvetica"/>
              </a:defRPr>
            </a:pPr>
            <a:r>
              <a:t>Karl Polanyi:</a:t>
            </a:r>
          </a:p>
          <a:p>
            <a:pPr defTabSz="373796">
              <a:spcBef>
                <a:spcPts val="1000"/>
              </a:spcBef>
              <a:defRPr b="1" sz="2184">
                <a:uFillTx/>
                <a:latin typeface="+mn-lt"/>
                <a:ea typeface="+mn-ea"/>
                <a:cs typeface="+mn-cs"/>
                <a:sym typeface="Helvetica"/>
              </a:defRPr>
            </a:pPr>
          </a:p>
          <a:p>
            <a:pPr marL="218974" indent="-218974" defTabSz="373796">
              <a:spcBef>
                <a:spcPts val="1000"/>
              </a:spcBef>
              <a:buSzPct val="100000"/>
              <a:buChar char="•"/>
              <a:defRPr sz="2184">
                <a:uFillTx/>
                <a:latin typeface="Times New Roman"/>
                <a:ea typeface="Times New Roman"/>
                <a:cs typeface="Times New Roman"/>
                <a:sym typeface="Times New Roman"/>
              </a:defRPr>
            </a:pPr>
            <a:r>
              <a:t>“Nature would be reduced to its elements, neighborhoods and landscapes de­filed, rivers polluted, military safety jeopardized, the power to pro­duce food and raw materials destroyed. </a:t>
            </a:r>
          </a:p>
          <a:p>
            <a:pPr marL="218974" indent="-218974" defTabSz="373796">
              <a:spcBef>
                <a:spcPts val="1000"/>
              </a:spcBef>
              <a:buSzPct val="100000"/>
              <a:buChar char="•"/>
              <a:defRPr sz="2184">
                <a:uFillTx/>
                <a:latin typeface="Times New Roman"/>
                <a:ea typeface="Times New Roman"/>
                <a:cs typeface="Times New Roman"/>
                <a:sym typeface="Times New Roman"/>
              </a:defRPr>
            </a:pPr>
            <a:r>
              <a:t>“Finally, the market adminis­tration of purchasing power would periodically liquidate business enterprise, for shortages and surfeits of money would prove as disas­trous to business as floods and droughts in primitive society…”</a:t>
            </a:r>
          </a:p>
        </p:txBody>
      </p:sp>
      <p:pic>
        <p:nvPicPr>
          <p:cNvPr id="157"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Double Movement”"/>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“Double Movement”</a:t>
            </a:r>
          </a:p>
        </p:txBody>
      </p:sp>
      <p:sp>
        <p:nvSpPr>
          <p:cNvPr id="160"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9858">
              <a:spcBef>
                <a:spcPts val="800"/>
              </a:spcBef>
              <a:defRPr b="1" sz="1752">
                <a:uFillTx/>
                <a:latin typeface="+mn-lt"/>
                <a:ea typeface="+mn-ea"/>
                <a:cs typeface="+mn-cs"/>
                <a:sym typeface="Helvetica"/>
              </a:defRPr>
            </a:pPr>
            <a:r>
              <a:t>Karl Polanyi:</a:t>
            </a:r>
          </a:p>
          <a:p>
            <a:pPr defTabSz="299858">
              <a:spcBef>
                <a:spcPts val="800"/>
              </a:spcBef>
              <a:defRPr b="1" sz="1752">
                <a:uFillTx/>
                <a:latin typeface="+mn-lt"/>
                <a:ea typeface="+mn-ea"/>
                <a:cs typeface="+mn-cs"/>
                <a:sym typeface="Helvetica"/>
              </a:defRPr>
            </a:pPr>
          </a:p>
          <a:p>
            <a:pPr marL="175661" indent="-175661" defTabSz="299858">
              <a:spcBef>
                <a:spcPts val="800"/>
              </a:spcBef>
              <a:buSzPct val="100000"/>
              <a:buChar char="•"/>
              <a:defRPr sz="1752">
                <a:uFillTx/>
                <a:latin typeface="Times New Roman"/>
                <a:ea typeface="Times New Roman"/>
                <a:cs typeface="Times New Roman"/>
                <a:sym typeface="Times New Roman"/>
              </a:defRPr>
            </a:pPr>
            <a:r>
              <a:t>“The double movement… the action of two organizing principles in society…. </a:t>
            </a:r>
          </a:p>
          <a:p>
            <a:pPr lvl="1" marL="453791" indent="-175661" defTabSz="299858">
              <a:spcBef>
                <a:spcPts val="800"/>
              </a:spcBef>
              <a:buSzPct val="100000"/>
              <a:buChar char="•"/>
              <a:defRPr sz="1752">
                <a:uFillTx/>
                <a:latin typeface="Times New Roman"/>
                <a:ea typeface="Times New Roman"/>
                <a:cs typeface="Times New Roman"/>
                <a:sym typeface="Times New Roman"/>
              </a:defRPr>
            </a:pPr>
            <a:r>
              <a:t>“Economic liberalism, aiming at the establishment of a self-regulating market…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“using… laissez-faire and free trade…. </a:t>
            </a:r>
          </a:p>
          <a:p>
            <a:pPr lvl="1" marL="453791" indent="-175661" defTabSz="299858">
              <a:spcBef>
                <a:spcPts val="800"/>
              </a:spcBef>
              <a:buSzPct val="100000"/>
              <a:buChar char="•"/>
              <a:defRPr sz="1752">
                <a:uFillTx/>
                <a:latin typeface="Times New Roman"/>
                <a:ea typeface="Times New Roman"/>
                <a:cs typeface="Times New Roman"/>
                <a:sym typeface="Times New Roman"/>
              </a:defRPr>
            </a:pPr>
            <a:r>
              <a:t>“Social protection aiming at the conservation of man and nature as well as productive organization,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“relying on… those most immediately affected by the deleterious action of the market… the working and the landed classes—and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“using protective legislation, restrictive associations, and other instruments of intervention as its methods…”</a:t>
            </a:r>
          </a:p>
        </p:txBody>
      </p:sp>
      <p:pic>
        <p:nvPicPr>
          <p:cNvPr id="161"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lass Interest and Public Interest"/>
          <p:cNvSpPr txBox="1"/>
          <p:nvPr>
            <p:ph type="title" idx="4294967295"/>
          </p:nvPr>
        </p:nvSpPr>
        <p:spPr>
          <a:xfrm>
            <a:off x="422440" y="0"/>
            <a:ext cx="8255001" cy="1143000"/>
          </a:xfrm>
          <a:prstGeom prst="rect">
            <a:avLst/>
          </a:prstGeom>
        </p:spPr>
        <p:txBody>
          <a:bodyPr lIns="50800" tIns="50800" rIns="50800" bIns="50800"/>
          <a:lstStyle>
            <a:lvl1pPr defTabSz="295751">
              <a:defRPr sz="4032">
                <a:solidFill>
                  <a:srgbClr val="000080"/>
                </a:solidFill>
              </a:defRPr>
            </a:lvl1pPr>
          </a:lstStyle>
          <a:p>
            <a:pPr/>
            <a:r>
              <a:t>Class Interest and Public Interest</a:t>
            </a:r>
          </a:p>
        </p:txBody>
      </p:sp>
      <p:sp>
        <p:nvSpPr>
          <p:cNvPr id="164"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01275">
              <a:spcBef>
                <a:spcPts val="500"/>
              </a:spcBef>
              <a:defRPr b="1" sz="1176">
                <a:uFillTx/>
                <a:latin typeface="+mn-lt"/>
                <a:ea typeface="+mn-ea"/>
                <a:cs typeface="+mn-cs"/>
                <a:sym typeface="Helvetica"/>
              </a:defRPr>
            </a:pPr>
            <a:r>
              <a:t>Karl Polanyi:</a:t>
            </a:r>
          </a:p>
          <a:p>
            <a:pPr defTabSz="201275">
              <a:spcBef>
                <a:spcPts val="500"/>
              </a:spcBef>
              <a:defRPr b="1" sz="1176">
                <a:uFillTx/>
                <a:latin typeface="+mn-lt"/>
                <a:ea typeface="+mn-ea"/>
                <a:cs typeface="+mn-cs"/>
                <a:sym typeface="Helvetica"/>
              </a:defRPr>
            </a:pPr>
          </a:p>
          <a:p>
            <a:pPr marL="117909" indent="-117909" defTabSz="201275">
              <a:spcBef>
                <a:spcPts val="500"/>
              </a:spcBef>
              <a:buSzPct val="100000"/>
              <a:buChar char="•"/>
              <a:defRPr sz="1176">
                <a:uFillTx/>
                <a:latin typeface="Times New Roman"/>
                <a:ea typeface="Times New Roman"/>
                <a:cs typeface="Times New Roman"/>
                <a:sym typeface="Times New Roman"/>
              </a:defRPr>
            </a:pPr>
            <a:r>
              <a:t>“Class is important.… </a:t>
            </a:r>
          </a:p>
          <a:p>
            <a:pPr marL="117909" indent="-117909" defTabSz="201275">
              <a:spcBef>
                <a:spcPts val="500"/>
              </a:spcBef>
              <a:buSzPct val="100000"/>
              <a:buChar char="•"/>
              <a:defRPr sz="1176">
                <a:uFillTx/>
                <a:latin typeface="Times New Roman"/>
                <a:ea typeface="Times New Roman"/>
                <a:cs typeface="Times New Roman"/>
                <a:sym typeface="Times New Roman"/>
              </a:defRPr>
            </a:pPr>
            <a:r>
              <a:t>“The middle classes were the bearers of the nascent market economy… had no organ to sense the dangers involved in the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“exploitation of the physical strength of the worker,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destruction of family life,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devastation of neighborhoods,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denudation of forests,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pollution of rivers,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deterioration of craft standards,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disruption of folkways, and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general degradation of existence including housing and arts, as well as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innumerable forms of private and public life that do not affect profits….</a:t>
            </a:r>
          </a:p>
          <a:p>
            <a:pPr marL="117909" indent="-117909" defTabSz="201275">
              <a:spcBef>
                <a:spcPts val="500"/>
              </a:spcBef>
              <a:buSzPct val="100000"/>
              <a:buChar char="•"/>
              <a:defRPr sz="1176">
                <a:uFillTx/>
                <a:latin typeface="Times New Roman"/>
                <a:ea typeface="Times New Roman"/>
                <a:cs typeface="Times New Roman"/>
                <a:sym typeface="Times New Roman"/>
              </a:defRPr>
            </a:pPr>
            <a:r>
              <a:t>"To the landed aristocracy and the peasantry fell the task of safeguarding the martial qualities of the nation which continued to depend largely on men and soil, while </a:t>
            </a:r>
          </a:p>
          <a:p>
            <a:pPr marL="117909" indent="-117909" defTabSz="201275">
              <a:spcBef>
                <a:spcPts val="500"/>
              </a:spcBef>
              <a:buSzPct val="100000"/>
              <a:buChar char="•"/>
              <a:defRPr sz="1176">
                <a:uFillTx/>
                <a:latin typeface="Times New Roman"/>
                <a:ea typeface="Times New Roman"/>
                <a:cs typeface="Times New Roman"/>
                <a:sym typeface="Times New Roman"/>
              </a:defRPr>
            </a:pPr>
            <a:r>
              <a:t>the laboring people to a smaller or greater extent, became representatives of the common human interests that had become homeless.</a:t>
            </a:r>
          </a:p>
          <a:p>
            <a:pPr marL="117909" indent="-117909" defTabSz="201275">
              <a:spcBef>
                <a:spcPts val="500"/>
              </a:spcBef>
              <a:buSzPct val="100000"/>
              <a:buChar char="•"/>
              <a:defRPr sz="1176">
                <a:uFillTx/>
                <a:latin typeface="Times New Roman"/>
                <a:ea typeface="Times New Roman"/>
                <a:cs typeface="Times New Roman"/>
                <a:sym typeface="Times New Roman"/>
              </a:defRPr>
            </a:pPr>
            <a:r>
              <a:t>“But at one time or another, each social class stood, even if unconsciously, for interests wider than its own…”</a:t>
            </a:r>
          </a:p>
        </p:txBody>
      </p:sp>
      <p:pic>
        <p:nvPicPr>
          <p:cNvPr id="165"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Franklin Delano Roosevelt and His New Deal"/>
          <p:cNvSpPr txBox="1"/>
          <p:nvPr>
            <p:ph type="title"/>
          </p:nvPr>
        </p:nvSpPr>
        <p:spPr>
          <a:xfrm>
            <a:off x="354041" y="0"/>
            <a:ext cx="8395139"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Franklin Delano Roosevelt and His New Deal</a:t>
            </a:r>
          </a:p>
        </p:txBody>
      </p:sp>
      <p:sp>
        <p:nvSpPr>
          <p:cNvPr id="168" name="What was the alternative going to be?…"/>
          <p:cNvSpPr txBox="1"/>
          <p:nvPr>
            <p:ph type="body" idx="1"/>
          </p:nvPr>
        </p:nvSpPr>
        <p:spPr>
          <a:xfrm>
            <a:off x="354040" y="1518046"/>
            <a:ext cx="5215348" cy="4940506"/>
          </a:xfrm>
          <a:prstGeom prst="rect">
            <a:avLst/>
          </a:prstGeom>
        </p:spPr>
        <p:txBody>
          <a:bodyPr anchor="t"/>
          <a:lstStyle/>
          <a:p>
            <a:pPr marL="214594" indent="-214594" defTabSz="324504">
              <a:spcBef>
                <a:spcPts val="600"/>
              </a:spcBef>
              <a:defRPr sz="1738"/>
            </a:pPr>
            <a:r>
              <a:t>What was the alternative going to be?</a:t>
            </a:r>
          </a:p>
          <a:p>
            <a:pPr marL="214594" indent="-214594" defTabSz="324504">
              <a:spcBef>
                <a:spcPts val="600"/>
              </a:spcBef>
              <a:defRPr sz="1738"/>
            </a:pPr>
            <a:r>
              <a:t>Roosevelt had no idea</a:t>
            </a:r>
          </a:p>
          <a:p>
            <a:pPr marL="214594" indent="-214594" defTabSz="324504">
              <a:spcBef>
                <a:spcPts val="600"/>
              </a:spcBef>
              <a:defRPr sz="1738"/>
            </a:pPr>
            <a:r>
              <a:t>Try everything, and reinforce success:</a:t>
            </a:r>
          </a:p>
          <a:p>
            <a:pPr lvl="1" marL="565749" indent="-214594" defTabSz="324504">
              <a:spcBef>
                <a:spcPts val="600"/>
              </a:spcBef>
              <a:defRPr sz="1738"/>
            </a:pPr>
            <a:r>
              <a:t>Abandon the gold standard</a:t>
            </a:r>
          </a:p>
          <a:p>
            <a:pPr lvl="1" marL="565749" indent="-214594" defTabSz="324504">
              <a:spcBef>
                <a:spcPts val="600"/>
              </a:spcBef>
              <a:defRPr sz="1738"/>
            </a:pPr>
            <a:r>
              <a:t>Stop austerity</a:t>
            </a:r>
          </a:p>
          <a:p>
            <a:pPr lvl="1" marL="565749" indent="-214594" defTabSz="324504">
              <a:spcBef>
                <a:spcPts val="600"/>
              </a:spcBef>
              <a:defRPr sz="1738"/>
            </a:pPr>
            <a:r>
              <a:t>Buy farm products</a:t>
            </a:r>
          </a:p>
          <a:p>
            <a:pPr lvl="1" marL="565749" indent="-214594" defTabSz="324504">
              <a:spcBef>
                <a:spcPts val="600"/>
              </a:spcBef>
              <a:defRPr sz="1738"/>
            </a:pPr>
            <a:r>
              <a:t>NIRA—“corporatism”</a:t>
            </a:r>
          </a:p>
          <a:p>
            <a:pPr lvl="1" marL="565749" indent="-214594" defTabSz="324504">
              <a:spcBef>
                <a:spcPts val="600"/>
              </a:spcBef>
              <a:defRPr sz="1738"/>
            </a:pPr>
            <a:r>
              <a:t>Financial reform: “the money changers have been cast down from their high seats in the temple of our civilization…”</a:t>
            </a:r>
          </a:p>
          <a:p>
            <a:pPr lvl="1" marL="565749" indent="-214594" defTabSz="324504">
              <a:spcBef>
                <a:spcPts val="600"/>
              </a:spcBef>
              <a:defRPr sz="1738"/>
            </a:pPr>
            <a:r>
              <a:t>WPA</a:t>
            </a:r>
          </a:p>
          <a:p>
            <a:pPr lvl="1" marL="565749" indent="-214594" defTabSz="324504">
              <a:spcBef>
                <a:spcPts val="600"/>
              </a:spcBef>
              <a:defRPr sz="1738"/>
            </a:pPr>
            <a:r>
              <a:t>CCC</a:t>
            </a:r>
          </a:p>
          <a:p>
            <a:pPr lvl="1" marL="565749" indent="-214594" defTabSz="324504">
              <a:spcBef>
                <a:spcPts val="600"/>
              </a:spcBef>
              <a:defRPr sz="1738"/>
            </a:pPr>
            <a:r>
              <a:t>Social Security</a:t>
            </a:r>
          </a:p>
          <a:p>
            <a:pPr lvl="1" marL="565749" indent="-214594" defTabSz="324504">
              <a:spcBef>
                <a:spcPts val="600"/>
              </a:spcBef>
              <a:defRPr sz="1738"/>
            </a:pPr>
            <a:r>
              <a:t>NLRB</a:t>
            </a:r>
          </a:p>
          <a:p>
            <a:pPr lvl="1" marL="565749" indent="-214594" defTabSz="324504">
              <a:spcBef>
                <a:spcPts val="600"/>
              </a:spcBef>
              <a:defRPr sz="1738"/>
            </a:pPr>
            <a:r>
              <a:t>PUHCA</a:t>
            </a:r>
          </a:p>
        </p:txBody>
      </p:sp>
      <p:pic>
        <p:nvPicPr>
          <p:cNvPr id="169" name="Cursor_and_Franklin_Delano_Roosevelt_-_Google_Search.png" descr="Cursor_and_Franklin_Delano_Roosevelt_-_Google_Search.png"/>
          <p:cNvPicPr>
            <a:picLocks noChangeAspect="1"/>
          </p:cNvPicPr>
          <p:nvPr/>
        </p:nvPicPr>
        <p:blipFill>
          <a:blip r:embed="rId2">
            <a:extLst/>
          </a:blip>
          <a:stretch>
            <a:fillRect/>
          </a:stretch>
        </p:blipFill>
        <p:spPr>
          <a:xfrm>
            <a:off x="5569386" y="1518046"/>
            <a:ext cx="3179795" cy="494050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ocial Insurance"/>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Social Insurance</a:t>
            </a:r>
          </a:p>
        </p:txBody>
      </p:sp>
      <p:sp>
        <p:nvSpPr>
          <p:cNvPr id="172" name="The Beveridge Repor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Beveridge Report</a:t>
            </a:r>
          </a:p>
          <a:p>
            <a:pPr lvl="1" marL="806685" indent="-362185" defTabSz="914400">
              <a:spcBef>
                <a:spcPts val="800"/>
              </a:spcBef>
              <a:defRPr>
                <a:uFill>
                  <a:solidFill>
                    <a:srgbClr val="000000"/>
                  </a:solidFill>
                </a:uFill>
                <a:latin typeface="Calibri"/>
                <a:ea typeface="Calibri"/>
                <a:cs typeface="Calibri"/>
                <a:sym typeface="Calibri"/>
              </a:defRPr>
            </a:pPr>
            <a:r>
              <a:t>Post-WWII British Labour Socialism</a:t>
            </a:r>
          </a:p>
          <a:p>
            <a:pPr marL="362185" indent="-362185" defTabSz="914400">
              <a:spcBef>
                <a:spcPts val="800"/>
              </a:spcBef>
              <a:defRPr>
                <a:uFill>
                  <a:solidFill>
                    <a:srgbClr val="000000"/>
                  </a:solidFill>
                </a:uFill>
                <a:latin typeface="Calibri"/>
                <a:ea typeface="Calibri"/>
                <a:cs typeface="Calibri"/>
                <a:sym typeface="Calibri"/>
              </a:defRPr>
            </a:pPr>
            <a:r>
              <a:t>The U.S. New Deal</a:t>
            </a:r>
          </a:p>
          <a:p>
            <a:pPr lvl="1" marL="806685" indent="-362185" defTabSz="914400">
              <a:spcBef>
                <a:spcPts val="800"/>
              </a:spcBef>
              <a:defRPr>
                <a:uFill>
                  <a:solidFill>
                    <a:srgbClr val="000000"/>
                  </a:solidFill>
                </a:uFill>
                <a:latin typeface="Calibri"/>
                <a:ea typeface="Calibri"/>
                <a:cs typeface="Calibri"/>
                <a:sym typeface="Calibri"/>
              </a:defRPr>
            </a:pPr>
            <a:r>
              <a:t>Social Security</a:t>
            </a:r>
          </a:p>
          <a:p>
            <a:pPr lvl="1" marL="806685" indent="-362185" defTabSz="914400">
              <a:spcBef>
                <a:spcPts val="800"/>
              </a:spcBef>
              <a:defRPr>
                <a:uFill>
                  <a:solidFill>
                    <a:srgbClr val="000000"/>
                  </a:solidFill>
                </a:uFill>
                <a:latin typeface="Calibri"/>
                <a:ea typeface="Calibri"/>
                <a:cs typeface="Calibri"/>
                <a:sym typeface="Calibri"/>
              </a:defRPr>
            </a:pPr>
            <a:r>
              <a:t>AFDC</a:t>
            </a:r>
          </a:p>
          <a:p>
            <a:pPr lvl="1" marL="806685" indent="-362185" defTabSz="914400">
              <a:spcBef>
                <a:spcPts val="800"/>
              </a:spcBef>
              <a:defRPr>
                <a:uFill>
                  <a:solidFill>
                    <a:srgbClr val="000000"/>
                  </a:solidFill>
                </a:uFill>
                <a:latin typeface="Calibri"/>
                <a:ea typeface="Calibri"/>
                <a:cs typeface="Calibri"/>
                <a:sym typeface="Calibri"/>
              </a:defRPr>
            </a:pPr>
            <a:r>
              <a:t>NLRA</a:t>
            </a:r>
          </a:p>
          <a:p>
            <a:pPr lvl="1" marL="806685" indent="-362185" defTabSz="914400">
              <a:spcBef>
                <a:spcPts val="800"/>
              </a:spcBef>
              <a:defRPr>
                <a:uFill>
                  <a:solidFill>
                    <a:srgbClr val="000000"/>
                  </a:solidFill>
                </a:uFill>
                <a:latin typeface="Calibri"/>
                <a:ea typeface="Calibri"/>
                <a:cs typeface="Calibri"/>
                <a:sym typeface="Calibri"/>
              </a:defRPr>
            </a:pPr>
            <a:r>
              <a:t>TVA</a:t>
            </a:r>
          </a:p>
          <a:p>
            <a:pPr lvl="1" marL="806685" indent="-362185" defTabSz="914400">
              <a:spcBef>
                <a:spcPts val="800"/>
              </a:spcBef>
              <a:defRPr>
                <a:uFill>
                  <a:solidFill>
                    <a:srgbClr val="000000"/>
                  </a:solidFill>
                </a:uFill>
                <a:latin typeface="Calibri"/>
                <a:ea typeface="Calibri"/>
                <a:cs typeface="Calibri"/>
                <a:sym typeface="Calibri"/>
              </a:defRPr>
            </a:pPr>
            <a:r>
              <a:t>SEC</a:t>
            </a:r>
          </a:p>
          <a:p>
            <a:pPr lvl="1" marL="806685" indent="-362185" defTabSz="914400">
              <a:spcBef>
                <a:spcPts val="800"/>
              </a:spcBef>
              <a:defRPr>
                <a:uFill>
                  <a:solidFill>
                    <a:srgbClr val="000000"/>
                  </a:solidFill>
                </a:uFill>
                <a:latin typeface="Calibri"/>
                <a:ea typeface="Calibri"/>
                <a:cs typeface="Calibri"/>
                <a:sym typeface="Calibri"/>
              </a:defRPr>
            </a:pPr>
            <a:r>
              <a:t>Military Keynesianism</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ounteroffensive from Mt. Pelerin"/>
          <p:cNvSpPr txBox="1"/>
          <p:nvPr>
            <p:ph type="title" idx="4294967295"/>
          </p:nvPr>
        </p:nvSpPr>
        <p:spPr>
          <a:xfrm>
            <a:off x="422440" y="0"/>
            <a:ext cx="8255001" cy="1143000"/>
          </a:xfrm>
          <a:prstGeom prst="rect">
            <a:avLst/>
          </a:prstGeom>
        </p:spPr>
        <p:txBody>
          <a:bodyPr lIns="50800" tIns="50800" rIns="50800" bIns="50800"/>
          <a:lstStyle>
            <a:lvl1pPr defTabSz="291643">
              <a:defRPr sz="3975"/>
            </a:lvl1pPr>
          </a:lstStyle>
          <a:p>
            <a:pPr/>
            <a:r>
              <a:t>Counteroffensive from Mt. Pelerin</a:t>
            </a:r>
          </a:p>
        </p:txBody>
      </p:sp>
      <p:sp>
        <p:nvSpPr>
          <p:cNvPr id="175" name="James Buchanan:…"/>
          <p:cNvSpPr txBox="1"/>
          <p:nvPr/>
        </p:nvSpPr>
        <p:spPr>
          <a:xfrm>
            <a:off x="422440" y="1143000"/>
            <a:ext cx="5140573"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38244">
              <a:spcBef>
                <a:spcPts val="600"/>
              </a:spcBef>
              <a:defRPr b="1" sz="1392">
                <a:uFillTx/>
                <a:latin typeface="+mn-lt"/>
                <a:ea typeface="+mn-ea"/>
                <a:cs typeface="+mn-cs"/>
                <a:sym typeface="Helvetica"/>
              </a:defRPr>
            </a:pPr>
            <a:r>
              <a:t>James Buchanan:</a:t>
            </a:r>
          </a:p>
          <a:p>
            <a:pPr defTabSz="238244">
              <a:spcBef>
                <a:spcPts val="600"/>
              </a:spcBef>
              <a:defRPr b="1" sz="1392">
                <a:uFillTx/>
                <a:latin typeface="+mn-lt"/>
                <a:ea typeface="+mn-ea"/>
                <a:cs typeface="+mn-cs"/>
                <a:sym typeface="Helvetica"/>
              </a:defRPr>
            </a:pP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episode in economics is… orthogonal to any attribution of progression or retrogression in the hard core of the research program of the discipline.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enterprise can be interpreted as an ultimately failed attempt to jury-rig improvements on a structure of institutional constraints that were nonsustainable….</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whole exercise [w]as an aberration that was grounded in rather elementary misunderstanding of what the classical vision of political economy embodies….</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seems naive to think that ‘the market’… can operate effectively… adjust quickly to a dramatic reduction in the politically-influenced and unpredictable supply of money? </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must remain forever mysterious as to why Keynes and the Keynesians were willing to neglect prospects for institutional reforms in the effective monetary constitution, while, at the same time, proposing radical changes along other more specific dimensions of policy....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tragedy is locatcd in the timidity of its nostrums in the face of existing institutions, accompanied by its willingness to replace market evaluations by politicized controls over particular choice vectors (employment, investment)…”</a:t>
            </a:r>
          </a:p>
        </p:txBody>
      </p:sp>
      <p:pic>
        <p:nvPicPr>
          <p:cNvPr id="176" name="Image" descr="Image"/>
          <p:cNvPicPr>
            <a:picLocks noChangeAspect="1"/>
          </p:cNvPicPr>
          <p:nvPr/>
        </p:nvPicPr>
        <p:blipFill>
          <a:blip r:embed="rId2">
            <a:extLst/>
          </a:blip>
          <a:stretch>
            <a:fillRect/>
          </a:stretch>
        </p:blipFill>
        <p:spPr>
          <a:xfrm>
            <a:off x="5464303" y="1143000"/>
            <a:ext cx="3213138" cy="540129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179" name="Which three politicians reacted best to the challenges of the Great Depression?…"/>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Which three politicians reacted best to the challenges of the Great Depression?</a:t>
            </a:r>
          </a:p>
          <a:p>
            <a:pPr marL="0" indent="0" defTabSz="914400">
              <a:spcBef>
                <a:spcPts val="800"/>
              </a:spcBef>
              <a:buSzTx/>
              <a:buNone/>
              <a:defRPr b="1">
                <a:uFill>
                  <a:solidFill>
                    <a:srgbClr val="000000"/>
                  </a:solidFill>
                </a:uFill>
                <a:latin typeface="+mn-lt"/>
                <a:ea typeface="+mn-ea"/>
                <a:cs typeface="+mn-cs"/>
                <a:sym typeface="Helvetica"/>
              </a:defRPr>
            </a:pP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Takehishi Korekiyu, Adolf Hitler, and Franklin Roosevelt</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Theodore Roosevelt, Woodrow Wilson, and Franklin Roosevelt</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Calvin Coolidge, and Neville Chamberlain</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Franklin Roosevelt, and Leon Blum</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 sets reacted well.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Falling in &amp; Coming Out of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Roaring Twenties and “One Big Wave”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Perfect Storm of 1929-1933</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lternatives to Let-It-Alone Market Society"/>
          <p:cNvSpPr txBox="1"/>
          <p:nvPr>
            <p:ph type="title" idx="4294967295"/>
          </p:nvPr>
        </p:nvSpPr>
        <p:spPr>
          <a:xfrm>
            <a:off x="457199" y="-1"/>
            <a:ext cx="8228391" cy="1023141"/>
          </a:xfrm>
          <a:prstGeom prst="rect">
            <a:avLst/>
          </a:prstGeom>
        </p:spPr>
        <p:txBody>
          <a:bodyPr lIns="50800" tIns="50800" rIns="50800" bIns="50800"/>
          <a:lstStyle>
            <a:lvl1pPr defTabSz="238244">
              <a:defRPr sz="3132"/>
            </a:lvl1pPr>
          </a:lstStyle>
          <a:p>
            <a:pPr/>
            <a:r>
              <a:t>Alternatives to Let-It-Alone Market Society</a:t>
            </a:r>
          </a:p>
        </p:txBody>
      </p:sp>
      <p:sp>
        <p:nvSpPr>
          <p:cNvPr id="182" name="Laissez-Faire Capitalism Failed in the Depression:…"/>
          <p:cNvSpPr txBox="1"/>
          <p:nvPr>
            <p:ph type="body" sz="half" idx="4294967295"/>
          </p:nvPr>
        </p:nvSpPr>
        <p:spPr>
          <a:xfrm>
            <a:off x="457199" y="1023139"/>
            <a:ext cx="4179580" cy="5497320"/>
          </a:xfrm>
          <a:prstGeom prst="rect">
            <a:avLst/>
          </a:prstGeom>
        </p:spPr>
        <p:txBody>
          <a:bodyPr lIns="50800" tIns="50800" rIns="50800" bIns="50800" anchor="t"/>
          <a:lstStyle/>
          <a:p>
            <a:pPr marL="0" indent="0" defTabSz="339516">
              <a:spcBef>
                <a:spcPts val="1400"/>
              </a:spcBef>
              <a:buSzTx/>
              <a:buFont typeface="Arial"/>
              <a:buNone/>
              <a:defRPr b="1" sz="2370">
                <a:uFill>
                  <a:solidFill>
                    <a:srgbClr val="000000"/>
                  </a:solidFill>
                </a:uFill>
                <a:latin typeface="+mn-lt"/>
                <a:ea typeface="+mn-ea"/>
                <a:cs typeface="+mn-cs"/>
                <a:sym typeface="Helvetica"/>
              </a:defRPr>
            </a:pPr>
            <a:r>
              <a:t>Laissez-Faire Capitalism Failed in the Depression:</a:t>
            </a:r>
          </a:p>
          <a:p>
            <a:pPr marL="286126" indent="-286126" defTabSz="722376">
              <a:spcBef>
                <a:spcPts val="600"/>
              </a:spcBef>
              <a:defRPr sz="1896">
                <a:uFill>
                  <a:solidFill>
                    <a:srgbClr val="000000"/>
                  </a:solidFill>
                </a:uFill>
                <a:latin typeface="Times New Roman"/>
                <a:ea typeface="Times New Roman"/>
                <a:cs typeface="Times New Roman"/>
                <a:sym typeface="Times New Roman"/>
              </a:defRPr>
            </a:pPr>
            <a:r>
              <a:t>The Old Order bankrupted itself with its insistence on austerity and on the gold standard—“tough it out” as the way to get to the other side of the Great Depression </a:t>
            </a:r>
          </a:p>
          <a:p>
            <a:pPr marL="286126" indent="-286126" defTabSz="722376">
              <a:spcBef>
                <a:spcPts val="600"/>
              </a:spcBef>
              <a:defRPr sz="1896">
                <a:uFill>
                  <a:solidFill>
                    <a:srgbClr val="000000"/>
                  </a:solidFill>
                </a:uFill>
                <a:latin typeface="Times New Roman"/>
                <a:ea typeface="Times New Roman"/>
                <a:cs typeface="Times New Roman"/>
                <a:sym typeface="Times New Roman"/>
              </a:defRPr>
            </a:pPr>
            <a:r>
              <a:t>Socialist parties had grown with urbanization, industrialization, visible high inequality, and prosperity.</a:t>
            </a:r>
          </a:p>
          <a:p>
            <a:pPr marL="286126" indent="-286126" defTabSz="722376">
              <a:spcBef>
                <a:spcPts val="600"/>
              </a:spcBef>
              <a:defRPr sz="1896">
                <a:uFill>
                  <a:solidFill>
                    <a:srgbClr val="000000"/>
                  </a:solidFill>
                </a:uFill>
                <a:latin typeface="Times New Roman"/>
                <a:ea typeface="Times New Roman"/>
                <a:cs typeface="Times New Roman"/>
                <a:sym typeface="Times New Roman"/>
              </a:defRPr>
            </a:pPr>
            <a:r>
              <a:t>Socialists, following Marx, confidently predicted that capitalist breakdown would empower left-wing revolution</a:t>
            </a:r>
          </a:p>
          <a:p>
            <a:pPr marL="286126" indent="-286126" defTabSz="722376">
              <a:spcBef>
                <a:spcPts val="600"/>
              </a:spcBef>
              <a:defRPr sz="1896">
                <a:uFill>
                  <a:solidFill>
                    <a:srgbClr val="000000"/>
                  </a:solidFill>
                </a:uFill>
                <a:latin typeface="Times New Roman"/>
                <a:ea typeface="Times New Roman"/>
                <a:cs typeface="Times New Roman"/>
                <a:sym typeface="Times New Roman"/>
              </a:defRPr>
            </a:pPr>
            <a:r>
              <a:t>But by and large the swing was to the right, rather than to the left</a:t>
            </a:r>
          </a:p>
          <a:p>
            <a:pPr lvl="1" marL="637281" indent="-286126" defTabSz="722376">
              <a:spcBef>
                <a:spcPts val="600"/>
              </a:spcBef>
              <a:defRPr sz="1896">
                <a:uFill>
                  <a:solidFill>
                    <a:srgbClr val="000000"/>
                  </a:solidFill>
                </a:uFill>
                <a:latin typeface="Times New Roman"/>
                <a:ea typeface="Times New Roman"/>
                <a:cs typeface="Times New Roman"/>
                <a:sym typeface="Times New Roman"/>
              </a:defRPr>
            </a:pPr>
            <a:r>
              <a:t>Except in the United States</a:t>
            </a:r>
          </a:p>
        </p:txBody>
      </p:sp>
      <p:pic>
        <p:nvPicPr>
          <p:cNvPr id="183" name="Image" descr="Image"/>
          <p:cNvPicPr>
            <a:picLocks noChangeAspect="0"/>
          </p:cNvPicPr>
          <p:nvPr/>
        </p:nvPicPr>
        <p:blipFill>
          <a:blip r:embed="rId2">
            <a:extLst/>
          </a:blip>
          <a:stretch>
            <a:fillRect/>
          </a:stretch>
        </p:blipFill>
        <p:spPr>
          <a:xfrm>
            <a:off x="4636778" y="1518046"/>
            <a:ext cx="4127243" cy="510918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What Was the Alternative Going to Be?"/>
          <p:cNvSpPr txBox="1"/>
          <p:nvPr>
            <p:ph type="title"/>
          </p:nvPr>
        </p:nvSpPr>
        <p:spPr>
          <a:xfrm>
            <a:off x="331376" y="0"/>
            <a:ext cx="8432645"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What Was the Alternative Going to Be?</a:t>
            </a:r>
          </a:p>
        </p:txBody>
      </p:sp>
      <p:sp>
        <p:nvSpPr>
          <p:cNvPr id="186" name="Socialists thought that the alternative should be some form of communism:…"/>
          <p:cNvSpPr txBox="1"/>
          <p:nvPr>
            <p:ph type="body" sz="half" idx="1"/>
          </p:nvPr>
        </p:nvSpPr>
        <p:spPr>
          <a:xfrm>
            <a:off x="331376" y="1518046"/>
            <a:ext cx="4305403" cy="5109186"/>
          </a:xfrm>
          <a:prstGeom prst="rect">
            <a:avLst/>
          </a:prstGeom>
        </p:spPr>
        <p:txBody>
          <a:bodyPr anchor="t"/>
          <a:lstStyle/>
          <a:p>
            <a:pPr marL="0" indent="0" defTabSz="365581">
              <a:spcBef>
                <a:spcPts val="700"/>
              </a:spcBef>
              <a:buSzTx/>
              <a:buNone/>
              <a:defRPr b="1" sz="1958">
                <a:latin typeface="+mn-lt"/>
                <a:ea typeface="+mn-ea"/>
                <a:cs typeface="+mn-cs"/>
                <a:sym typeface="Helvetica"/>
              </a:defRPr>
            </a:pPr>
            <a:r>
              <a:t>Socialists thought that the alternative should be some form of communism:</a:t>
            </a:r>
          </a:p>
          <a:p>
            <a:pPr marL="196315" indent="-196315" defTabSz="365581">
              <a:spcBef>
                <a:spcPts val="700"/>
              </a:spcBef>
              <a:buSzPct val="100000"/>
              <a:defRPr sz="1958">
                <a:latin typeface="Times New Roman"/>
                <a:ea typeface="Times New Roman"/>
                <a:cs typeface="Times New Roman"/>
                <a:sym typeface="Times New Roman"/>
              </a:defRPr>
            </a:pPr>
            <a:r>
              <a:t>Collective ownership of the means of production </a:t>
            </a:r>
          </a:p>
          <a:p>
            <a:pPr marL="196315" indent="-196315" defTabSz="365581">
              <a:spcBef>
                <a:spcPts val="700"/>
              </a:spcBef>
              <a:buSzPct val="100000"/>
              <a:defRPr sz="1958">
                <a:latin typeface="Times New Roman"/>
                <a:ea typeface="Times New Roman"/>
                <a:cs typeface="Times New Roman"/>
                <a:sym typeface="Times New Roman"/>
              </a:defRPr>
            </a:pPr>
            <a:r>
              <a:t>Conscious management of the economy to avoid “irrationalities”</a:t>
            </a:r>
          </a:p>
          <a:p>
            <a:pPr marL="241758" indent="-241758" defTabSz="365581">
              <a:spcBef>
                <a:spcPts val="700"/>
              </a:spcBef>
              <a:defRPr sz="1958">
                <a:latin typeface="Times New Roman"/>
                <a:ea typeface="Times New Roman"/>
                <a:cs typeface="Times New Roman"/>
                <a:sym typeface="Times New Roman"/>
              </a:defRPr>
            </a:pPr>
            <a:r>
              <a:t>Nationalists thought that the problem was that the global international economy was run for the benefit of rich foreigners</a:t>
            </a:r>
          </a:p>
          <a:p>
            <a:pPr lvl="1" marL="637363" indent="-241758" defTabSz="365581">
              <a:spcBef>
                <a:spcPts val="700"/>
              </a:spcBef>
              <a:defRPr sz="1958">
                <a:latin typeface="Times New Roman"/>
                <a:ea typeface="Times New Roman"/>
                <a:cs typeface="Times New Roman"/>
                <a:sym typeface="Times New Roman"/>
              </a:defRPr>
            </a:pPr>
            <a:r>
              <a:t>Especially Jews</a:t>
            </a:r>
          </a:p>
          <a:p>
            <a:pPr lvl="1" marL="637363" indent="-241758" defTabSz="365581">
              <a:spcBef>
                <a:spcPts val="700"/>
              </a:spcBef>
              <a:defRPr sz="1958">
                <a:latin typeface="Times New Roman"/>
                <a:ea typeface="Times New Roman"/>
                <a:cs typeface="Times New Roman"/>
                <a:sym typeface="Times New Roman"/>
              </a:defRPr>
            </a:pPr>
            <a:r>
              <a:t>Proletarian </a:t>
            </a:r>
            <a:r>
              <a:rPr i="1"/>
              <a:t>nations</a:t>
            </a:r>
            <a:r>
              <a:t> that were unfairly deprived of resources and markets, rather than proletarian </a:t>
            </a:r>
            <a:r>
              <a:rPr i="1"/>
              <a:t>classes…</a:t>
            </a:r>
          </a:p>
        </p:txBody>
      </p:sp>
      <p:pic>
        <p:nvPicPr>
          <p:cNvPr id="187" name="Image" descr="Image"/>
          <p:cNvPicPr>
            <a:picLocks noChangeAspect="0"/>
          </p:cNvPicPr>
          <p:nvPr/>
        </p:nvPicPr>
        <p:blipFill>
          <a:blip r:embed="rId2">
            <a:extLst/>
          </a:blip>
          <a:stretch>
            <a:fillRect/>
          </a:stretch>
        </p:blipFill>
        <p:spPr>
          <a:xfrm>
            <a:off x="4636778" y="1518046"/>
            <a:ext cx="4127243" cy="510918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Herbert Hoover and Austerity"/>
          <p:cNvSpPr txBox="1"/>
          <p:nvPr>
            <p:ph type="title"/>
          </p:nvPr>
        </p:nvSpPr>
        <p:spPr>
          <a:xfrm>
            <a:off x="307946" y="0"/>
            <a:ext cx="8460923" cy="1166941"/>
          </a:xfrm>
          <a:prstGeom prst="rect">
            <a:avLst/>
          </a:prstGeom>
        </p:spPr>
        <p:txBody>
          <a:bodyPr/>
          <a:lstStyle>
            <a:lvl1pPr defTabSz="357366">
              <a:defRPr b="1" sz="4698">
                <a:solidFill>
                  <a:srgbClr val="000080"/>
                </a:solidFill>
                <a:latin typeface="+mn-lt"/>
                <a:ea typeface="+mn-ea"/>
                <a:cs typeface="+mn-cs"/>
                <a:sym typeface="Helvetica"/>
              </a:defRPr>
            </a:lvl1pPr>
          </a:lstStyle>
          <a:p>
            <a:pPr/>
            <a:r>
              <a:t>Herbert Hoover and Austerity</a:t>
            </a:r>
          </a:p>
        </p:txBody>
      </p:sp>
      <p:sp>
        <p:nvSpPr>
          <p:cNvPr id="190" name="1932: This message is “devoted solely to the necessity for balancing the budget…. Nothing is more necessary…. Nothing will put more heart into the country than prompt and courageous and united action…. The details and requirements… are now well known… plainly require: 1. The prompt enactment of a revenue bill…. 2. A drastic program of economy…”"/>
          <p:cNvSpPr txBox="1"/>
          <p:nvPr>
            <p:ph type="body" sz="half" idx="1"/>
          </p:nvPr>
        </p:nvSpPr>
        <p:spPr>
          <a:xfrm>
            <a:off x="307946" y="1166939"/>
            <a:ext cx="4267416" cy="5320182"/>
          </a:xfrm>
          <a:prstGeom prst="rect">
            <a:avLst/>
          </a:prstGeom>
        </p:spPr>
        <p:txBody>
          <a:bodyPr anchor="t"/>
          <a:lstStyle>
            <a:lvl1pPr>
              <a:spcBef>
                <a:spcPts val="800"/>
              </a:spcBef>
            </a:lvl1pPr>
          </a:lstStyle>
          <a:p>
            <a:pPr/>
            <a:r>
              <a:t>1932: This message is “devoted solely to the necessity for balancing the budget…. Nothing is more necessary…. Nothing will put more heart into the country than prompt and courageous and united action…. The details and requirements… are now well known… plainly require: 1. The prompt enactment of a revenue bill…. 2. A drastic program of economy…”</a:t>
            </a:r>
          </a:p>
        </p:txBody>
      </p:sp>
      <p:pic>
        <p:nvPicPr>
          <p:cNvPr id="191" name="Cursor_and_herbert_hoover_-_Google_Search.png" descr="Cursor_and_herbert_hoover_-_Google_Search.png"/>
          <p:cNvPicPr>
            <a:picLocks noChangeAspect="1"/>
          </p:cNvPicPr>
          <p:nvPr/>
        </p:nvPicPr>
        <p:blipFill>
          <a:blip r:embed="rId2">
            <a:extLst/>
          </a:blip>
          <a:stretch>
            <a:fillRect/>
          </a:stretch>
        </p:blipFill>
        <p:spPr>
          <a:xfrm>
            <a:off x="4575362" y="1168865"/>
            <a:ext cx="4193507" cy="531825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Franklin Delano Roosevelt and His New Deal"/>
          <p:cNvSpPr txBox="1"/>
          <p:nvPr>
            <p:ph type="title"/>
          </p:nvPr>
        </p:nvSpPr>
        <p:spPr>
          <a:xfrm>
            <a:off x="354041" y="0"/>
            <a:ext cx="8395140"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Franklin Delano Roosevelt and His New Deal</a:t>
            </a:r>
          </a:p>
        </p:txBody>
      </p:sp>
      <p:sp>
        <p:nvSpPr>
          <p:cNvPr id="194" name="What was the alternative going to be?…"/>
          <p:cNvSpPr txBox="1"/>
          <p:nvPr>
            <p:ph type="body" idx="1"/>
          </p:nvPr>
        </p:nvSpPr>
        <p:spPr>
          <a:xfrm>
            <a:off x="354040" y="1518046"/>
            <a:ext cx="5215348" cy="4940506"/>
          </a:xfrm>
          <a:prstGeom prst="rect">
            <a:avLst/>
          </a:prstGeom>
        </p:spPr>
        <p:txBody>
          <a:bodyPr anchor="t"/>
          <a:lstStyle/>
          <a:p>
            <a:pPr marL="214594" indent="-214594" defTabSz="324504">
              <a:spcBef>
                <a:spcPts val="600"/>
              </a:spcBef>
              <a:defRPr sz="1738"/>
            </a:pPr>
            <a:r>
              <a:t>What was the alternative going to be?</a:t>
            </a:r>
          </a:p>
          <a:p>
            <a:pPr marL="214594" indent="-214594" defTabSz="324504">
              <a:spcBef>
                <a:spcPts val="600"/>
              </a:spcBef>
              <a:defRPr sz="1738"/>
            </a:pPr>
            <a:r>
              <a:t>Roosevelt had no idea</a:t>
            </a:r>
          </a:p>
          <a:p>
            <a:pPr marL="214594" indent="-214594" defTabSz="324504">
              <a:spcBef>
                <a:spcPts val="600"/>
              </a:spcBef>
              <a:defRPr sz="1738"/>
            </a:pPr>
            <a:r>
              <a:t>Try everything, and reinforce success:</a:t>
            </a:r>
          </a:p>
          <a:p>
            <a:pPr lvl="1" marL="565749" indent="-214594" defTabSz="324504">
              <a:spcBef>
                <a:spcPts val="600"/>
              </a:spcBef>
              <a:defRPr sz="1738"/>
            </a:pPr>
            <a:r>
              <a:t>Abandon the gold standard</a:t>
            </a:r>
          </a:p>
          <a:p>
            <a:pPr lvl="1" marL="565749" indent="-214594" defTabSz="324504">
              <a:spcBef>
                <a:spcPts val="600"/>
              </a:spcBef>
              <a:defRPr sz="1738"/>
            </a:pPr>
            <a:r>
              <a:t>Stop austerity</a:t>
            </a:r>
          </a:p>
          <a:p>
            <a:pPr lvl="1" marL="565749" indent="-214594" defTabSz="324504">
              <a:spcBef>
                <a:spcPts val="600"/>
              </a:spcBef>
              <a:defRPr sz="1738"/>
            </a:pPr>
            <a:r>
              <a:t>Buy farm products</a:t>
            </a:r>
          </a:p>
          <a:p>
            <a:pPr lvl="1" marL="565749" indent="-214594" defTabSz="324504">
              <a:spcBef>
                <a:spcPts val="600"/>
              </a:spcBef>
              <a:defRPr sz="1738"/>
            </a:pPr>
            <a:r>
              <a:t>NIRA—“corporatism”</a:t>
            </a:r>
          </a:p>
          <a:p>
            <a:pPr lvl="1" marL="565749" indent="-214594" defTabSz="324504">
              <a:spcBef>
                <a:spcPts val="600"/>
              </a:spcBef>
              <a:defRPr sz="1738"/>
            </a:pPr>
            <a:r>
              <a:t>Financial reform: “the money changers have been cast down from their high seats in the temple of our civilization…”</a:t>
            </a:r>
          </a:p>
          <a:p>
            <a:pPr lvl="1" marL="565749" indent="-214594" defTabSz="324504">
              <a:spcBef>
                <a:spcPts val="600"/>
              </a:spcBef>
              <a:defRPr sz="1738"/>
            </a:pPr>
            <a:r>
              <a:t>WPA</a:t>
            </a:r>
          </a:p>
          <a:p>
            <a:pPr lvl="1" marL="565749" indent="-214594" defTabSz="324504">
              <a:spcBef>
                <a:spcPts val="600"/>
              </a:spcBef>
              <a:defRPr sz="1738"/>
            </a:pPr>
            <a:r>
              <a:t>CCC</a:t>
            </a:r>
          </a:p>
          <a:p>
            <a:pPr lvl="1" marL="565749" indent="-214594" defTabSz="324504">
              <a:spcBef>
                <a:spcPts val="600"/>
              </a:spcBef>
              <a:defRPr sz="1738"/>
            </a:pPr>
            <a:r>
              <a:t>Social Security</a:t>
            </a:r>
          </a:p>
          <a:p>
            <a:pPr lvl="1" marL="565749" indent="-214594" defTabSz="324504">
              <a:spcBef>
                <a:spcPts val="600"/>
              </a:spcBef>
              <a:defRPr sz="1738"/>
            </a:pPr>
            <a:r>
              <a:t>NLRB</a:t>
            </a:r>
          </a:p>
          <a:p>
            <a:pPr lvl="1" marL="565749" indent="-214594" defTabSz="324504">
              <a:spcBef>
                <a:spcPts val="600"/>
              </a:spcBef>
              <a:defRPr sz="1738"/>
            </a:pPr>
            <a:r>
              <a:t>PUHCA</a:t>
            </a:r>
          </a:p>
        </p:txBody>
      </p:sp>
      <p:pic>
        <p:nvPicPr>
          <p:cNvPr id="195" name="Cursor_and_Franklin_Delano_Roosevelt_-_Google_Search.png" descr="Cursor_and_Franklin_Delano_Roosevelt_-_Google_Search.png"/>
          <p:cNvPicPr>
            <a:picLocks noChangeAspect="1"/>
          </p:cNvPicPr>
          <p:nvPr/>
        </p:nvPicPr>
        <p:blipFill>
          <a:blip r:embed="rId2">
            <a:extLst/>
          </a:blip>
          <a:stretch>
            <a:fillRect/>
          </a:stretch>
        </p:blipFill>
        <p:spPr>
          <a:xfrm>
            <a:off x="5569386" y="1518046"/>
            <a:ext cx="3179795" cy="494050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Franklin Delano Roosevelt and His New Deal II"/>
          <p:cNvSpPr txBox="1"/>
          <p:nvPr>
            <p:ph type="title"/>
          </p:nvPr>
        </p:nvSpPr>
        <p:spPr>
          <a:xfrm>
            <a:off x="354041" y="0"/>
            <a:ext cx="8395140" cy="1518047"/>
          </a:xfrm>
          <a:prstGeom prst="rect">
            <a:avLst/>
          </a:prstGeom>
        </p:spPr>
        <p:txBody>
          <a:bodyPr/>
          <a:lstStyle>
            <a:lvl1pPr defTabSz="357366">
              <a:defRPr b="1" sz="4698">
                <a:solidFill>
                  <a:srgbClr val="000080"/>
                </a:solidFill>
                <a:latin typeface="+mn-lt"/>
                <a:ea typeface="+mn-ea"/>
                <a:cs typeface="+mn-cs"/>
                <a:sym typeface="Helvetica"/>
              </a:defRPr>
            </a:lvl1pPr>
          </a:lstStyle>
          <a:p>
            <a:pPr/>
            <a:r>
              <a:t>Franklin Delano Roosevelt and His New Deal II</a:t>
            </a:r>
          </a:p>
        </p:txBody>
      </p:sp>
      <p:sp>
        <p:nvSpPr>
          <p:cNvPr id="198" name="Keynes: “I think there is a great deal to be said for the ownership of all the utilities by publicly owned boards. But if public opinion is not yet ripe for this, what is the object of chasing the utilities around the lot every other week?… A convincing policy, whatever its details may be, for promoting large-scale investment under the above heads is an urgent necessity. These things take time. Far too much precious time has passed. I must not encumber this letter with technical suggestions for reviving the capital market. This is important. But not so important as the revival of sources of demand. If demand and confidence reappear, the problems of the capital market will not seem so difficult…. Forgive the candour…. They come from an enthusiastic well-wisher…. I am terrified lest progressive causes… suffer injur, because you have taken too lightly the risk… from a failure measured in terms of immediate prosperity. There need be no failure. But the maintenance of prosperity in the modern world is extremely difficult; and it is so easy to lose precious time…”"/>
          <p:cNvSpPr txBox="1"/>
          <p:nvPr>
            <p:ph type="body" idx="1"/>
          </p:nvPr>
        </p:nvSpPr>
        <p:spPr>
          <a:xfrm>
            <a:off x="354040" y="1518046"/>
            <a:ext cx="5215348" cy="4940506"/>
          </a:xfrm>
          <a:prstGeom prst="rect">
            <a:avLst/>
          </a:prstGeom>
        </p:spPr>
        <p:txBody>
          <a:bodyPr anchor="t"/>
          <a:lstStyle>
            <a:lvl1pPr marL="192863" indent="-192863" defTabSz="291643">
              <a:spcBef>
                <a:spcPts val="500"/>
              </a:spcBef>
              <a:defRPr sz="1562"/>
            </a:lvl1pPr>
          </a:lstStyle>
          <a:p>
            <a:pPr/>
            <a:r>
              <a:t>Keynes: “I think there is a great deal to be said for the ownership of all the utilities by publicly owned boards. But if public opinion is not yet ripe for this, what is the object of chasing the utilities around the lot every other week?… A convincing policy, whatever its details may be, for promoting large-scale investment under the above heads is an urgent necessity. These things take time. Far too much precious time has passed. I must not encumber this letter with technical suggestions for reviving the capital market. This is important. But not so important as the revival of sources of demand. If demand and confidence reappear, the problems of the capital market will not seem so difficult…. Forgive the candour…. They come from an enthusiastic well-wisher…. I am terrified lest progressive causes… suffer injur, because you have taken too lightly the risk… from a failure measured in terms of immediate prosperity. There need be no failure. But the maintenance of prosperity in the modern world is extremely difficult; and it is so easy to lose precious time…”</a:t>
            </a:r>
          </a:p>
        </p:txBody>
      </p:sp>
      <p:pic>
        <p:nvPicPr>
          <p:cNvPr id="199" name="Cursor_and_Franklin_Delano_Roosevelt_-_Google_Search.png" descr="Cursor_and_Franklin_Delano_Roosevelt_-_Google_Search.png"/>
          <p:cNvPicPr>
            <a:picLocks noChangeAspect="1"/>
          </p:cNvPicPr>
          <p:nvPr/>
        </p:nvPicPr>
        <p:blipFill>
          <a:blip r:embed="rId2">
            <a:extLst/>
          </a:blip>
          <a:stretch>
            <a:fillRect/>
          </a:stretch>
        </p:blipFill>
        <p:spPr>
          <a:xfrm>
            <a:off x="5569386" y="1518046"/>
            <a:ext cx="3179795" cy="494050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eally-Existing Socialism"/>
          <p:cNvSpPr txBox="1"/>
          <p:nvPr>
            <p:ph type="title" idx="4294967295"/>
          </p:nvPr>
        </p:nvSpPr>
        <p:spPr>
          <a:xfrm>
            <a:off x="457199" y="-1"/>
            <a:ext cx="8228391" cy="1023141"/>
          </a:xfrm>
          <a:prstGeom prst="rect">
            <a:avLst/>
          </a:prstGeom>
        </p:spPr>
        <p:txBody>
          <a:bodyPr lIns="50800" tIns="50800" rIns="50800" bIns="50800"/>
          <a:lstStyle>
            <a:lvl1pPr defTabSz="398442">
              <a:defRPr sz="5238">
                <a:solidFill>
                  <a:srgbClr val="000080"/>
                </a:solidFill>
              </a:defRPr>
            </a:lvl1pPr>
          </a:lstStyle>
          <a:p>
            <a:pPr/>
            <a:r>
              <a:t>Really-Existing Socialism</a:t>
            </a:r>
          </a:p>
        </p:txBody>
      </p:sp>
      <p:sp>
        <p:nvSpPr>
          <p:cNvPr id="202" name="An ultimately unsuccessful challenger:…"/>
          <p:cNvSpPr txBox="1"/>
          <p:nvPr>
            <p:ph type="body" sz="half" idx="4294967295"/>
          </p:nvPr>
        </p:nvSpPr>
        <p:spPr>
          <a:xfrm>
            <a:off x="457199" y="1023139"/>
            <a:ext cx="4493804" cy="5497320"/>
          </a:xfrm>
          <a:prstGeom prst="rect">
            <a:avLst/>
          </a:prstGeom>
        </p:spPr>
        <p:txBody>
          <a:bodyPr lIns="50800" tIns="50800" rIns="50800" bIns="50800" anchor="t"/>
          <a:lstStyle/>
          <a:p>
            <a:pPr marL="0" indent="0" defTabSz="369600">
              <a:spcBef>
                <a:spcPts val="1500"/>
              </a:spcBef>
              <a:buSzTx/>
              <a:buFont typeface="Arial"/>
              <a:buNone/>
              <a:defRPr b="1" sz="2580">
                <a:uFill>
                  <a:solidFill>
                    <a:srgbClr val="000000"/>
                  </a:solidFill>
                </a:uFill>
                <a:latin typeface="+mn-lt"/>
                <a:ea typeface="+mn-ea"/>
                <a:cs typeface="+mn-cs"/>
                <a:sym typeface="Helvetica"/>
              </a:defRPr>
            </a:pPr>
            <a:r>
              <a:t>An ultimately unsuccessful challenger:</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Ernest Gellner: </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“Just as extreme Shi’ite Muslims hold that Archangel Gabriel made a mistake, delivering the Message to Muhammed when it was intended for Ali…</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“so Marxists… think… [the] message was intended for </a:t>
            </a:r>
            <a:r>
              <a:rPr i="1"/>
              <a:t>classes,</a:t>
            </a:r>
            <a:r>
              <a:t> but was delivered to </a:t>
            </a:r>
            <a:r>
              <a:rPr i="1"/>
              <a:t>nations. </a:t>
            </a:r>
            <a:endParaRPr i="1"/>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rPr i="1"/>
              <a:t>“</a:t>
            </a:r>
            <a:r>
              <a:t>It is now necessary for revolutionary activists to persuade the wrongful recipient to hand over the message and the zeal…”</a:t>
            </a:r>
          </a:p>
        </p:txBody>
      </p:sp>
      <p:pic>
        <p:nvPicPr>
          <p:cNvPr id="203" name="Cursor_and_Quarto_Stato_-_Giuseppe_Pellizza_da_Volpedo_-_Wikipedia.png" descr="Cursor_and_Quarto_Stato_-_Giuseppe_Pellizza_da_Volpedo_-_Wikipedia.png"/>
          <p:cNvPicPr>
            <a:picLocks noChangeAspect="1"/>
          </p:cNvPicPr>
          <p:nvPr/>
        </p:nvPicPr>
        <p:blipFill>
          <a:blip r:embed="rId2">
            <a:extLst/>
          </a:blip>
          <a:stretch>
            <a:fillRect/>
          </a:stretch>
        </p:blipFill>
        <p:spPr>
          <a:xfrm>
            <a:off x="4951002" y="1023139"/>
            <a:ext cx="3734588" cy="3549353"/>
          </a:xfrm>
          <a:prstGeom prst="rect">
            <a:avLst/>
          </a:prstGeom>
          <a:ln w="12700">
            <a:miter lim="400000"/>
          </a:ln>
        </p:spPr>
      </p:pic>
      <p:pic>
        <p:nvPicPr>
          <p:cNvPr id="204" name="Franklin_Delano_Roosevelt_-_Google_Search.png" descr="Franklin_Delano_Roosevelt_-_Google_Search.png"/>
          <p:cNvPicPr>
            <a:picLocks noChangeAspect="1"/>
          </p:cNvPicPr>
          <p:nvPr/>
        </p:nvPicPr>
        <p:blipFill>
          <a:blip r:embed="rId3">
            <a:extLst/>
          </a:blip>
          <a:stretch>
            <a:fillRect/>
          </a:stretch>
        </p:blipFill>
        <p:spPr>
          <a:xfrm>
            <a:off x="4951002" y="4484713"/>
            <a:ext cx="3734588" cy="203574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he Soviet Trajectory"/>
          <p:cNvSpPr txBox="1"/>
          <p:nvPr>
            <p:ph type="title"/>
          </p:nvPr>
        </p:nvSpPr>
        <p:spPr>
          <a:xfrm>
            <a:off x="323577" y="-1"/>
            <a:ext cx="8394320" cy="892970"/>
          </a:xfrm>
          <a:prstGeom prst="rect">
            <a:avLst/>
          </a:prstGeom>
        </p:spPr>
        <p:txBody>
          <a:bodyPr/>
          <a:lstStyle>
            <a:lvl1pPr defTabSz="438911">
              <a:defRPr sz="5376"/>
            </a:lvl1pPr>
          </a:lstStyle>
          <a:p>
            <a:pPr/>
            <a:r>
              <a:t>The Soviet Trajectory</a:t>
            </a:r>
          </a:p>
        </p:txBody>
      </p:sp>
      <p:sp>
        <p:nvSpPr>
          <p:cNvPr id="207" name="Imperatives…"/>
          <p:cNvSpPr txBox="1"/>
          <p:nvPr>
            <p:ph type="body" sz="half" idx="1"/>
          </p:nvPr>
        </p:nvSpPr>
        <p:spPr>
          <a:xfrm>
            <a:off x="323577" y="892968"/>
            <a:ext cx="4435275" cy="5462213"/>
          </a:xfrm>
          <a:prstGeom prst="rect">
            <a:avLst/>
          </a:prstGeom>
        </p:spPr>
        <p:txBody>
          <a:bodyPr anchor="t"/>
          <a:lstStyle/>
          <a:p>
            <a:pPr marL="278553" indent="-278553" defTabSz="386119">
              <a:spcBef>
                <a:spcPts val="700"/>
              </a:spcBef>
              <a:defRPr sz="2256"/>
            </a:pPr>
            <a:r>
              <a:t>Imperatives</a:t>
            </a:r>
          </a:p>
          <a:p>
            <a:pPr lvl="1" marL="696383" indent="-278553" defTabSz="386119">
              <a:spcBef>
                <a:spcPts val="700"/>
              </a:spcBef>
              <a:defRPr sz="2256"/>
            </a:pPr>
            <a:r>
              <a:t>Survive</a:t>
            </a:r>
          </a:p>
          <a:p>
            <a:pPr lvl="1" marL="696383" indent="-278553" defTabSz="386119">
              <a:spcBef>
                <a:spcPts val="700"/>
              </a:spcBef>
              <a:defRPr sz="2256"/>
            </a:pPr>
            <a:r>
              <a:t>Eliminate large-scale private property and market</a:t>
            </a:r>
          </a:p>
          <a:p>
            <a:pPr lvl="1" marL="696383" indent="-278553" defTabSz="386119">
              <a:spcBef>
                <a:spcPts val="700"/>
              </a:spcBef>
              <a:defRPr sz="2256"/>
            </a:pPr>
            <a:r>
              <a:t>Industrialize</a:t>
            </a:r>
          </a:p>
          <a:p>
            <a:pPr lvl="2" marL="1114213" indent="-278553" defTabSz="386119">
              <a:spcBef>
                <a:spcPts val="700"/>
              </a:spcBef>
              <a:defRPr sz="2256"/>
            </a:pPr>
            <a:r>
              <a:t>No aid coming from Germany</a:t>
            </a:r>
          </a:p>
          <a:p>
            <a:pPr marL="278553" indent="-278553" defTabSz="386119">
              <a:spcBef>
                <a:spcPts val="700"/>
              </a:spcBef>
              <a:defRPr sz="2256"/>
            </a:pPr>
            <a:r>
              <a:t>War Communism</a:t>
            </a:r>
          </a:p>
          <a:p>
            <a:pPr marL="278553" indent="-278553" defTabSz="386119">
              <a:spcBef>
                <a:spcPts val="700"/>
              </a:spcBef>
              <a:defRPr sz="2256"/>
            </a:pPr>
            <a:r>
              <a:t>War Terror</a:t>
            </a:r>
          </a:p>
          <a:p>
            <a:pPr marL="278553" indent="-278553" defTabSz="386119">
              <a:spcBef>
                <a:spcPts val="700"/>
              </a:spcBef>
              <a:defRPr sz="2256"/>
            </a:pPr>
            <a:r>
              <a:t>NEP</a:t>
            </a:r>
          </a:p>
          <a:p>
            <a:pPr marL="278553" indent="-278553" defTabSz="386119">
              <a:spcBef>
                <a:spcPts val="700"/>
              </a:spcBef>
              <a:defRPr sz="2256"/>
            </a:pPr>
            <a:r>
              <a:t>“Scissors Crisis”</a:t>
            </a:r>
          </a:p>
          <a:p>
            <a:pPr marL="278553" indent="-278553" defTabSz="386119">
              <a:spcBef>
                <a:spcPts val="700"/>
              </a:spcBef>
              <a:defRPr i="1" sz="2256">
                <a:latin typeface="+mn-lt"/>
                <a:ea typeface="+mn-ea"/>
                <a:cs typeface="+mn-cs"/>
                <a:sym typeface="Helvetica"/>
              </a:defRPr>
            </a:pPr>
            <a:r>
              <a:t>Capital</a:t>
            </a:r>
            <a:r>
              <a:rPr i="0">
                <a:latin typeface="Helvetica Light"/>
                <a:ea typeface="Helvetica Light"/>
                <a:cs typeface="Helvetica Light"/>
                <a:sym typeface="Helvetica Light"/>
              </a:rPr>
              <a:t> as a business model</a:t>
            </a:r>
            <a:endParaRPr i="0">
              <a:latin typeface="Helvetica Light"/>
              <a:ea typeface="Helvetica Light"/>
              <a:cs typeface="Helvetica Light"/>
              <a:sym typeface="Helvetica Light"/>
            </a:endParaRPr>
          </a:p>
          <a:p>
            <a:pPr marL="278553" indent="-278553" defTabSz="386119">
              <a:spcBef>
                <a:spcPts val="700"/>
              </a:spcBef>
              <a:defRPr i="1" sz="2256">
                <a:latin typeface="+mn-lt"/>
                <a:ea typeface="+mn-ea"/>
                <a:cs typeface="+mn-cs"/>
                <a:sym typeface="Helvetica"/>
              </a:defRPr>
            </a:pPr>
            <a:r>
              <a:rPr i="0">
                <a:latin typeface="Helvetica Light"/>
                <a:ea typeface="Helvetica Light"/>
                <a:cs typeface="Helvetica Light"/>
                <a:sym typeface="Helvetica Light"/>
              </a:rPr>
              <a:t>Nationalities question</a:t>
            </a:r>
          </a:p>
        </p:txBody>
      </p:sp>
      <p:pic>
        <p:nvPicPr>
          <p:cNvPr id="208" name="Cursor_and_St__Petersburg__to_the_Finland_Station_«_Why_Evolution_Is_True.png" descr="Cursor_and_St__Petersburg__to_the_Finland_Station_«_Why_Evolution_Is_True.png"/>
          <p:cNvPicPr>
            <a:picLocks noChangeAspect="1"/>
          </p:cNvPicPr>
          <p:nvPr/>
        </p:nvPicPr>
        <p:blipFill>
          <a:blip r:embed="rId2">
            <a:extLst/>
          </a:blip>
          <a:stretch>
            <a:fillRect/>
          </a:stretch>
        </p:blipFill>
        <p:spPr>
          <a:xfrm>
            <a:off x="4758851" y="892968"/>
            <a:ext cx="3959046" cy="423864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Failed Utopia: The Butcher’s Bill"/>
          <p:cNvSpPr txBox="1"/>
          <p:nvPr>
            <p:ph type="title"/>
          </p:nvPr>
        </p:nvSpPr>
        <p:spPr>
          <a:xfrm>
            <a:off x="323577" y="-1"/>
            <a:ext cx="8394320" cy="892970"/>
          </a:xfrm>
          <a:prstGeom prst="rect">
            <a:avLst/>
          </a:prstGeom>
        </p:spPr>
        <p:txBody>
          <a:bodyPr/>
          <a:lstStyle>
            <a:lvl1pPr defTabSz="402336">
              <a:defRPr sz="4928"/>
            </a:lvl1pPr>
          </a:lstStyle>
          <a:p>
            <a:pPr/>
            <a:r>
              <a:t>Failed Utopia: The Butcher’s Bill</a:t>
            </a:r>
          </a:p>
        </p:txBody>
      </p:sp>
      <p:sp>
        <p:nvSpPr>
          <p:cNvPr id="211" name="Russian Civil War: 3M?…"/>
          <p:cNvSpPr txBox="1"/>
          <p:nvPr>
            <p:ph type="body" sz="half" idx="1"/>
          </p:nvPr>
        </p:nvSpPr>
        <p:spPr>
          <a:xfrm>
            <a:off x="323577" y="892968"/>
            <a:ext cx="3491883" cy="5485475"/>
          </a:xfrm>
          <a:prstGeom prst="rect">
            <a:avLst/>
          </a:prstGeom>
        </p:spPr>
        <p:txBody>
          <a:bodyPr anchor="t"/>
          <a:lstStyle/>
          <a:p>
            <a:pPr marL="281516" indent="-281516" defTabSz="390227">
              <a:spcBef>
                <a:spcPts val="800"/>
              </a:spcBef>
              <a:defRPr sz="2280"/>
            </a:pPr>
            <a:r>
              <a:t>Russian Civil War: 3M?</a:t>
            </a:r>
          </a:p>
          <a:p>
            <a:pPr marL="281516" indent="-281516" defTabSz="390227">
              <a:spcBef>
                <a:spcPts val="800"/>
              </a:spcBef>
              <a:defRPr sz="2280"/>
            </a:pPr>
            <a:r>
              <a:t>Collectivization of agriculture: 10M?</a:t>
            </a:r>
          </a:p>
          <a:p>
            <a:pPr marL="281516" indent="-281516" defTabSz="390227">
              <a:spcBef>
                <a:spcPts val="800"/>
              </a:spcBef>
              <a:defRPr sz="2280"/>
            </a:pPr>
            <a:r>
              <a:t>Great Terror: 2M?</a:t>
            </a:r>
          </a:p>
          <a:p>
            <a:pPr marL="281516" indent="-281516" defTabSz="390227">
              <a:spcBef>
                <a:spcPts val="800"/>
              </a:spcBef>
              <a:defRPr sz="2280"/>
            </a:pPr>
            <a:r>
              <a:t>Post-WWII purge: 2M?</a:t>
            </a:r>
          </a:p>
          <a:p>
            <a:pPr marL="281516" indent="-281516" defTabSz="390227">
              <a:spcBef>
                <a:spcPts val="800"/>
              </a:spcBef>
              <a:defRPr sz="2280"/>
            </a:pPr>
            <a:r>
              <a:t>Anti-landlordism: 4M?</a:t>
            </a:r>
          </a:p>
          <a:p>
            <a:pPr marL="281516" indent="-281516" defTabSz="390227">
              <a:spcBef>
                <a:spcPts val="800"/>
              </a:spcBef>
              <a:defRPr sz="2280"/>
            </a:pPr>
            <a:r>
              <a:t>Collectivization: 4M?</a:t>
            </a:r>
          </a:p>
          <a:p>
            <a:pPr marL="281516" indent="-281516" defTabSz="390227">
              <a:spcBef>
                <a:spcPts val="800"/>
              </a:spcBef>
              <a:defRPr sz="2280"/>
            </a:pPr>
            <a:r>
              <a:t>Great Leap Forward famine: 50M?</a:t>
            </a:r>
          </a:p>
          <a:p>
            <a:pPr marL="281516" indent="-281516" defTabSz="390227">
              <a:spcBef>
                <a:spcPts val="800"/>
              </a:spcBef>
              <a:defRPr sz="2280"/>
            </a:pPr>
            <a:r>
              <a:t>Cultural Revolution: 5M?</a:t>
            </a:r>
          </a:p>
          <a:p>
            <a:pPr marL="281516" indent="-281516" defTabSz="390227">
              <a:spcBef>
                <a:spcPts val="800"/>
              </a:spcBef>
              <a:defRPr sz="2280"/>
            </a:pPr>
            <a:r>
              <a:t>Pol Pot: 1.5M</a:t>
            </a:r>
          </a:p>
          <a:p>
            <a:pPr marL="281516" indent="-281516" defTabSz="390227">
              <a:spcBef>
                <a:spcPts val="800"/>
              </a:spcBef>
              <a:defRPr sz="2280"/>
            </a:pPr>
            <a:r>
              <a:t>Kim Dynasty: ????</a:t>
            </a:r>
          </a:p>
        </p:txBody>
      </p:sp>
      <p:pic>
        <p:nvPicPr>
          <p:cNvPr id="212"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2">
            <a:extLst/>
          </a:blip>
          <a:stretch>
            <a:fillRect/>
          </a:stretch>
        </p:blipFill>
        <p:spPr>
          <a:xfrm>
            <a:off x="4819482" y="892968"/>
            <a:ext cx="3898415" cy="548547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he Soviet Union: Late Development"/>
          <p:cNvSpPr txBox="1"/>
          <p:nvPr>
            <p:ph type="title"/>
          </p:nvPr>
        </p:nvSpPr>
        <p:spPr>
          <a:xfrm>
            <a:off x="323577" y="-1"/>
            <a:ext cx="8394320" cy="892970"/>
          </a:xfrm>
          <a:prstGeom prst="rect">
            <a:avLst/>
          </a:prstGeom>
        </p:spPr>
        <p:txBody>
          <a:bodyPr/>
          <a:lstStyle>
            <a:lvl1pPr defTabSz="352043">
              <a:defRPr sz="4312"/>
            </a:lvl1pPr>
          </a:lstStyle>
          <a:p>
            <a:pPr/>
            <a:r>
              <a:t>The Soviet Union: Late Development</a:t>
            </a:r>
          </a:p>
        </p:txBody>
      </p:sp>
      <p:sp>
        <p:nvSpPr>
          <p:cNvPr id="215" name="If the Soviet Union was “European” or “recent settlement”—an absolute disaster.…"/>
          <p:cNvSpPr txBox="1"/>
          <p:nvPr>
            <p:ph type="body" sz="half" idx="1"/>
          </p:nvPr>
        </p:nvSpPr>
        <p:spPr>
          <a:xfrm>
            <a:off x="323577" y="892968"/>
            <a:ext cx="3499081" cy="5562568"/>
          </a:xfrm>
          <a:prstGeom prst="rect">
            <a:avLst/>
          </a:prstGeom>
        </p:spPr>
        <p:txBody>
          <a:bodyPr anchor="t"/>
          <a:lstStyle/>
          <a:p>
            <a:pPr marL="198543" indent="-198543" defTabSz="275212">
              <a:spcBef>
                <a:spcPts val="500"/>
              </a:spcBef>
              <a:defRPr sz="1608"/>
            </a:pPr>
            <a:r>
              <a:t>If the Soviet Union was “European” or “recent settlement”—an absolute disaster.</a:t>
            </a:r>
          </a:p>
          <a:p>
            <a:pPr marL="198543" indent="-198543" defTabSz="275212">
              <a:spcBef>
                <a:spcPts val="500"/>
              </a:spcBef>
              <a:defRPr sz="1608"/>
            </a:pPr>
            <a:r>
              <a:t>If you compare the Soviet Block to the countries around its edge—an absolute disaster</a:t>
            </a:r>
          </a:p>
          <a:p>
            <a:pPr marL="198543" indent="-198543" defTabSz="275212">
              <a:spcBef>
                <a:spcPts val="500"/>
              </a:spcBef>
              <a:defRPr sz="1608"/>
            </a:pPr>
            <a:r>
              <a:t>Why? Because bureaucracies undisciplined by markets are really not very good at organizing production</a:t>
            </a:r>
          </a:p>
          <a:p>
            <a:pPr lvl="1" marL="496358" indent="-198543" defTabSz="275212">
              <a:spcBef>
                <a:spcPts val="500"/>
              </a:spcBef>
              <a:defRPr sz="1608"/>
            </a:pPr>
            <a:r>
              <a:t>They can—sometimes—duplicate things they can see elsewhere</a:t>
            </a:r>
          </a:p>
          <a:p>
            <a:pPr lvl="1" marL="496358" indent="-198543" defTabSz="275212">
              <a:spcBef>
                <a:spcPts val="500"/>
              </a:spcBef>
              <a:defRPr sz="1608"/>
            </a:pPr>
            <a:r>
              <a:t>They can—sometimes—generate amazing feats of resource mobilization</a:t>
            </a:r>
          </a:p>
          <a:p>
            <a:pPr lvl="2" marL="794173" indent="-198543" defTabSz="275212">
              <a:spcBef>
                <a:spcPts val="500"/>
              </a:spcBef>
              <a:defRPr sz="1608"/>
            </a:pPr>
            <a:r>
              <a:t>While sharply reducing “profiteering”</a:t>
            </a:r>
          </a:p>
          <a:p>
            <a:pPr lvl="3" marL="1091988" indent="-198543" defTabSz="275212">
              <a:spcBef>
                <a:spcPts val="500"/>
              </a:spcBef>
              <a:defRPr sz="1608"/>
            </a:pPr>
            <a:r>
              <a:t>When do we want “hard incentives”, anyway?</a:t>
            </a:r>
          </a:p>
        </p:txBody>
      </p:sp>
      <p:pic>
        <p:nvPicPr>
          <p:cNvPr id="216" name="Image" descr="Image"/>
          <p:cNvPicPr>
            <a:picLocks noChangeAspect="1"/>
          </p:cNvPicPr>
          <p:nvPr/>
        </p:nvPicPr>
        <p:blipFill>
          <a:blip r:embed="rId2">
            <a:extLst/>
          </a:blip>
          <a:stretch>
            <a:fillRect/>
          </a:stretch>
        </p:blipFill>
        <p:spPr>
          <a:xfrm>
            <a:off x="3822657" y="892968"/>
            <a:ext cx="4895240" cy="430848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he Soviet Union: Tyranny"/>
          <p:cNvSpPr txBox="1"/>
          <p:nvPr>
            <p:ph type="title"/>
          </p:nvPr>
        </p:nvSpPr>
        <p:spPr>
          <a:xfrm>
            <a:off x="323577" y="-1"/>
            <a:ext cx="8394320" cy="892970"/>
          </a:xfrm>
          <a:prstGeom prst="rect">
            <a:avLst/>
          </a:prstGeom>
        </p:spPr>
        <p:txBody>
          <a:bodyPr/>
          <a:lstStyle>
            <a:lvl1pPr defTabSz="438911">
              <a:defRPr sz="5376"/>
            </a:lvl1pPr>
          </a:lstStyle>
          <a:p>
            <a:pPr/>
            <a:r>
              <a:t>The Soviet Union: Tyranny</a:t>
            </a:r>
          </a:p>
        </p:txBody>
      </p:sp>
      <p:sp>
        <p:nvSpPr>
          <p:cNvPr id="219" name="Should we dismiss the Soviet Union as simply a tyranny?…"/>
          <p:cNvSpPr txBox="1"/>
          <p:nvPr>
            <p:ph type="body" sz="half" idx="1"/>
          </p:nvPr>
        </p:nvSpPr>
        <p:spPr>
          <a:xfrm>
            <a:off x="323577" y="892968"/>
            <a:ext cx="4142508" cy="5383794"/>
          </a:xfrm>
          <a:prstGeom prst="rect">
            <a:avLst/>
          </a:prstGeom>
        </p:spPr>
        <p:txBody>
          <a:bodyPr anchor="t"/>
          <a:lstStyle/>
          <a:p>
            <a:pPr>
              <a:spcBef>
                <a:spcPts val="800"/>
              </a:spcBef>
            </a:pPr>
            <a:r>
              <a:t>Should we dismiss the Soviet Union as simply a tyranny?</a:t>
            </a:r>
          </a:p>
          <a:p>
            <a:pPr>
              <a:spcBef>
                <a:spcPts val="800"/>
              </a:spcBef>
            </a:pPr>
            <a:r>
              <a:t>One in which the standard ways of bullying and oppressing people are reinforced by technologies of bureaucracy and indoctrination?</a:t>
            </a:r>
          </a:p>
          <a:p>
            <a:pPr lvl="1">
              <a:spcBef>
                <a:spcPts val="800"/>
              </a:spcBef>
            </a:pPr>
            <a:r>
              <a:t>“Fake News” goes back to the Norman Conquest, after all…</a:t>
            </a:r>
          </a:p>
          <a:p>
            <a:pPr lvl="1">
              <a:spcBef>
                <a:spcPts val="800"/>
              </a:spcBef>
            </a:pPr>
            <a:r>
              <a:t>We are just better at it…</a:t>
            </a:r>
          </a:p>
        </p:txBody>
      </p:sp>
      <p:pic>
        <p:nvPicPr>
          <p:cNvPr id="220" name="What_did_the_West_think_of_the_Nazi-Soviet_Pact_.png" descr="What_did_the_West_think_of_the_Nazi-Soviet_Pact_.png"/>
          <p:cNvPicPr>
            <a:picLocks noChangeAspect="1"/>
          </p:cNvPicPr>
          <p:nvPr/>
        </p:nvPicPr>
        <p:blipFill>
          <a:blip r:embed="rId2">
            <a:extLst/>
          </a:blip>
          <a:stretch>
            <a:fillRect/>
          </a:stretch>
        </p:blipFill>
        <p:spPr>
          <a:xfrm>
            <a:off x="4466085" y="892968"/>
            <a:ext cx="4251812" cy="265457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91" name="The midterm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midterm was:</a:t>
            </a:r>
          </a:p>
          <a:p>
            <a:pPr marL="0" indent="0" defTabSz="914400">
              <a:spcBef>
                <a:spcPts val="800"/>
              </a:spcBef>
              <a:buSzTx/>
              <a:buNone/>
              <a:defRPr b="1">
                <a:uFill>
                  <a:solidFill>
                    <a:srgbClr val="000000"/>
                  </a:solidFill>
                </a:uFill>
                <a:latin typeface="+mn-lt"/>
                <a:ea typeface="+mn-ea"/>
                <a:cs typeface="+mn-cs"/>
                <a:sym typeface="Helvetica"/>
              </a:defRPr>
            </a:pP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Fair and easy—but now I am worried about how it will be curved…</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Unfair and hard—and now I am really worried about how it will be curved…</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Fair and hard—I am thankful I studied the right things…</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Fair and hard—but now I am sad I studied the wrong things…</a:t>
            </a:r>
          </a:p>
          <a:p>
            <a:pPr marL="401052" indent="-401052" defTabSz="914400">
              <a:spcBef>
                <a:spcPts val="800"/>
              </a:spcBef>
              <a:buSzPct val="100000"/>
              <a:buAutoNum type="alphaUcPeriod" startAt="1"/>
              <a:defRPr>
                <a:uFill>
                  <a:solidFill>
                    <a:srgbClr val="000000"/>
                  </a:solidFill>
                </a:uFill>
                <a:latin typeface="Times New Roman"/>
                <a:ea typeface="Times New Roman"/>
                <a:cs typeface="Times New Roman"/>
                <a:sym typeface="Times New Roman"/>
              </a:defRPr>
            </a:pPr>
            <a:r>
              <a:t>Unfair and easy—and now I am really worried about how it will be curved…</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he George Orwell Tradition"/>
          <p:cNvSpPr txBox="1"/>
          <p:nvPr>
            <p:ph type="title"/>
          </p:nvPr>
        </p:nvSpPr>
        <p:spPr>
          <a:xfrm>
            <a:off x="323577" y="-1"/>
            <a:ext cx="8394320" cy="892970"/>
          </a:xfrm>
          <a:prstGeom prst="rect">
            <a:avLst/>
          </a:prstGeom>
        </p:spPr>
        <p:txBody>
          <a:bodyPr/>
          <a:lstStyle>
            <a:lvl1pPr defTabSz="438911">
              <a:defRPr sz="5376"/>
            </a:lvl1pPr>
          </a:lstStyle>
          <a:p>
            <a:pPr/>
            <a:r>
              <a:t>The George Orwell Tradition</a:t>
            </a:r>
          </a:p>
        </p:txBody>
      </p:sp>
      <p:sp>
        <p:nvSpPr>
          <p:cNvPr id="223" name="George Orwell’s 1984…"/>
          <p:cNvSpPr txBox="1"/>
          <p:nvPr>
            <p:ph type="body" sz="half" idx="1"/>
          </p:nvPr>
        </p:nvSpPr>
        <p:spPr>
          <a:xfrm>
            <a:off x="323577" y="892968"/>
            <a:ext cx="4445375" cy="5505959"/>
          </a:xfrm>
          <a:prstGeom prst="rect">
            <a:avLst/>
          </a:prstGeom>
        </p:spPr>
        <p:txBody>
          <a:bodyPr anchor="t"/>
          <a:lstStyle/>
          <a:p>
            <a:pPr marL="245956" indent="-245956" defTabSz="340935">
              <a:spcBef>
                <a:spcPts val="700"/>
              </a:spcBef>
              <a:defRPr sz="1992"/>
            </a:pPr>
            <a:r>
              <a:t>George Orwell’s </a:t>
            </a:r>
            <a:r>
              <a:rPr i="1">
                <a:latin typeface="+mn-lt"/>
                <a:ea typeface="+mn-ea"/>
                <a:cs typeface="+mn-cs"/>
                <a:sym typeface="Helvetica"/>
              </a:rPr>
              <a:t>1984</a:t>
            </a:r>
            <a:endParaRPr i="1">
              <a:latin typeface="+mn-lt"/>
              <a:ea typeface="+mn-ea"/>
              <a:cs typeface="+mn-cs"/>
              <a:sym typeface="Helvetica"/>
            </a:endParaRPr>
          </a:p>
          <a:p>
            <a:pPr lvl="1" marL="614891" indent="-245956" defTabSz="340935">
              <a:spcBef>
                <a:spcPts val="700"/>
              </a:spcBef>
              <a:defRPr sz="1992"/>
            </a:pPr>
            <a:r>
              <a:t>Estate-based authoritarianism as the natural Agrarian Age form of government</a:t>
            </a:r>
          </a:p>
          <a:p>
            <a:pPr lvl="1" marL="614891" indent="-245956" defTabSz="340935">
              <a:spcBef>
                <a:spcPts val="700"/>
              </a:spcBef>
              <a:defRPr sz="1992"/>
            </a:pPr>
            <a:r>
              <a:t>Totalitarianism as the natural Industrial Age form of government: “a boot stamping on a human face, forever…”</a:t>
            </a:r>
          </a:p>
          <a:p>
            <a:pPr marL="245956" indent="-245956" defTabSz="340935">
              <a:spcBef>
                <a:spcPts val="700"/>
              </a:spcBef>
              <a:defRPr sz="1992"/>
            </a:pPr>
            <a:r>
              <a:t>What is “totalitarianism”?</a:t>
            </a:r>
          </a:p>
          <a:p>
            <a:pPr lvl="1" marL="614891" indent="-245956" defTabSz="340935">
              <a:spcBef>
                <a:spcPts val="700"/>
              </a:spcBef>
              <a:defRPr sz="1992"/>
            </a:pPr>
            <a:r>
              <a:t>Is it possible?</a:t>
            </a:r>
          </a:p>
          <a:p>
            <a:pPr lvl="1" marL="614891" indent="-245956" defTabSz="340935">
              <a:spcBef>
                <a:spcPts val="700"/>
              </a:spcBef>
              <a:defRPr sz="1992"/>
            </a:pPr>
            <a:r>
              <a:t>Is it stable?</a:t>
            </a:r>
          </a:p>
          <a:p>
            <a:pPr lvl="1" marL="614891" indent="-245956" defTabSz="340935">
              <a:spcBef>
                <a:spcPts val="700"/>
              </a:spcBef>
              <a:defRPr sz="1992"/>
            </a:pPr>
            <a:r>
              <a:t>Is it a model?</a:t>
            </a:r>
          </a:p>
          <a:p>
            <a:pPr lvl="2" marL="983826" indent="-245956" defTabSz="340935">
              <a:spcBef>
                <a:spcPts val="700"/>
              </a:spcBef>
              <a:defRPr sz="1992"/>
            </a:pPr>
            <a:r>
              <a:t>Religious or quasi-religious fervor?</a:t>
            </a:r>
          </a:p>
          <a:p>
            <a:pPr lvl="2" marL="983826" indent="-245956" defTabSz="340935">
              <a:spcBef>
                <a:spcPts val="700"/>
              </a:spcBef>
              <a:defRPr sz="1992"/>
            </a:pPr>
            <a:r>
              <a:t>Cf.: Hobsbawm</a:t>
            </a:r>
          </a:p>
        </p:txBody>
      </p:sp>
      <p:pic>
        <p:nvPicPr>
          <p:cNvPr id="224" name="Cursor_and_george_orwell_-_Google_Search.png" descr="Cursor_and_george_orwell_-_Google_Search.png"/>
          <p:cNvPicPr>
            <a:picLocks noChangeAspect="1"/>
          </p:cNvPicPr>
          <p:nvPr/>
        </p:nvPicPr>
        <p:blipFill>
          <a:blip r:embed="rId2">
            <a:extLst/>
          </a:blip>
          <a:stretch>
            <a:fillRect/>
          </a:stretch>
        </p:blipFill>
        <p:spPr>
          <a:xfrm>
            <a:off x="4768951" y="892968"/>
            <a:ext cx="3948946" cy="550595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Failed Utopia: Social and Economic Organization"/>
          <p:cNvSpPr txBox="1"/>
          <p:nvPr>
            <p:ph type="title"/>
          </p:nvPr>
        </p:nvSpPr>
        <p:spPr>
          <a:xfrm>
            <a:off x="323577" y="-1"/>
            <a:ext cx="8394320" cy="892970"/>
          </a:xfrm>
          <a:prstGeom prst="rect">
            <a:avLst/>
          </a:prstGeom>
        </p:spPr>
        <p:txBody>
          <a:bodyPr/>
          <a:lstStyle>
            <a:lvl1pPr defTabSz="265175">
              <a:defRPr sz="3248"/>
            </a:lvl1pPr>
          </a:lstStyle>
          <a:p>
            <a:pPr/>
            <a:r>
              <a:t>Failed Utopia: Social and Economic Organization</a:t>
            </a:r>
          </a:p>
        </p:txBody>
      </p:sp>
      <p:sp>
        <p:nvSpPr>
          <p:cNvPr id="227" name="Max Weber: “Wherever bureaucracy gained the upper hand… it did not disappear….  State bureaucracy would rule alone if private capitalism were eliminated. The private and public bureaucracies, which now check one another to a degree, would be merged into a single hierarchy.…"/>
          <p:cNvSpPr txBox="1"/>
          <p:nvPr>
            <p:ph type="body" sz="half" idx="1"/>
          </p:nvPr>
        </p:nvSpPr>
        <p:spPr>
          <a:xfrm>
            <a:off x="323577" y="892968"/>
            <a:ext cx="4458258" cy="5534026"/>
          </a:xfrm>
          <a:prstGeom prst="rect">
            <a:avLst/>
          </a:prstGeom>
        </p:spPr>
        <p:txBody>
          <a:bodyPr anchor="t"/>
          <a:lstStyle/>
          <a:p>
            <a:pPr marL="240029" indent="-240029" defTabSz="332720">
              <a:spcBef>
                <a:spcPts val="600"/>
              </a:spcBef>
              <a:defRPr sz="1944"/>
            </a:pPr>
            <a:r>
              <a:t>Max Weber: “Wherever bureaucracy gained the upper hand… it did not disappear….  State bureaucracy would rule alone if private capitalism were eliminated. The private and public bureaucracies, which now check one another to a degree, would be merged into a single hierarchy. </a:t>
            </a:r>
          </a:p>
          <a:p>
            <a:pPr marL="240029" indent="-240029" defTabSz="332720">
              <a:spcBef>
                <a:spcPts val="600"/>
              </a:spcBef>
              <a:defRPr sz="1944"/>
            </a:pPr>
            <a:r>
              <a:t>“This would be similar to the situation in ancient Egypt, but it would occur in a much more rational—and hence unbreakable—form… the shell of bondage which men will perhaps be forced to inhabit as powerless as the fellahs of ancient Egypt. Who would want to deny that such a potentiality lies in the womb of the future?…”</a:t>
            </a:r>
          </a:p>
        </p:txBody>
      </p:sp>
      <p:pic>
        <p:nvPicPr>
          <p:cNvPr id="228" name="Cursor_and_Vacation_in_a_gulag__are_you_ready_for_the_ultimate_Siberian_holiday_.png" descr="Cursor_and_Vacation_in_a_gulag__are_you_ready_for_the_ultimate_Siberian_holiday_.png"/>
          <p:cNvPicPr>
            <a:picLocks noChangeAspect="1"/>
          </p:cNvPicPr>
          <p:nvPr/>
        </p:nvPicPr>
        <p:blipFill>
          <a:blip r:embed="rId2">
            <a:extLst/>
          </a:blip>
          <a:stretch>
            <a:fillRect/>
          </a:stretch>
        </p:blipFill>
        <p:spPr>
          <a:xfrm>
            <a:off x="4781834" y="892968"/>
            <a:ext cx="3936063" cy="385034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Failed Utopia: The Costs of the “Experiment”"/>
          <p:cNvSpPr txBox="1"/>
          <p:nvPr>
            <p:ph type="title"/>
          </p:nvPr>
        </p:nvSpPr>
        <p:spPr>
          <a:xfrm>
            <a:off x="323577" y="-1"/>
            <a:ext cx="8394320" cy="892970"/>
          </a:xfrm>
          <a:prstGeom prst="rect">
            <a:avLst/>
          </a:prstGeom>
        </p:spPr>
        <p:txBody>
          <a:bodyPr/>
          <a:lstStyle>
            <a:lvl1pPr defTabSz="288036">
              <a:defRPr sz="3528"/>
            </a:lvl1pPr>
          </a:lstStyle>
          <a:p>
            <a:pPr/>
            <a:r>
              <a:t>Failed Utopia: The Costs of the “Experiment”</a:t>
            </a:r>
          </a:p>
        </p:txBody>
      </p:sp>
      <p:sp>
        <p:nvSpPr>
          <p:cNvPr id="231" name="Guenther Roth: “Weber and Schumpeter... had their famous falling-out in a Viennese coffeehouse in 1918. Weber, ‘who took nothing lightly,’ and Schumpeter, who ‘took nothing hard,’ recalled Somary who witnessed the scene, clashed over the Russian Revolution.…"/>
          <p:cNvSpPr txBox="1"/>
          <p:nvPr>
            <p:ph type="body" sz="half" idx="1"/>
          </p:nvPr>
        </p:nvSpPr>
        <p:spPr>
          <a:xfrm>
            <a:off x="323577" y="892968"/>
            <a:ext cx="4310194" cy="5485475"/>
          </a:xfrm>
          <a:prstGeom prst="rect">
            <a:avLst/>
          </a:prstGeom>
        </p:spPr>
        <p:txBody>
          <a:bodyPr anchor="t"/>
          <a:lstStyle/>
          <a:p>
            <a:pPr marL="237066" indent="-237066" defTabSz="328612">
              <a:spcBef>
                <a:spcPts val="600"/>
              </a:spcBef>
              <a:defRPr sz="1920"/>
            </a:pPr>
            <a:r>
              <a:t>Guenther Roth: “Weber and Schumpeter... had their famous falling-out in a Viennese coffeehouse in 1918. Weber, ‘who took nothing lightly,’ and Schumpeter, who ‘took nothing hard,’ recalled Somary who witnessed the scene, clashed over the Russian Revolution. </a:t>
            </a:r>
          </a:p>
          <a:p>
            <a:pPr marL="237066" indent="-237066" defTabSz="328612">
              <a:spcBef>
                <a:spcPts val="600"/>
              </a:spcBef>
              <a:defRPr sz="1920"/>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232" name="Cursor_and_Palais_Ferstel_-_Café_Central_-_Wikipedia.png" descr="Cursor_and_Palais_Ferstel_-_Café_Central_-_Wikipedia.png"/>
          <p:cNvPicPr>
            <a:picLocks noChangeAspect="1"/>
          </p:cNvPicPr>
          <p:nvPr/>
        </p:nvPicPr>
        <p:blipFill>
          <a:blip r:embed="rId2">
            <a:extLst/>
          </a:blip>
          <a:stretch>
            <a:fillRect/>
          </a:stretch>
        </p:blipFill>
        <p:spPr>
          <a:xfrm>
            <a:off x="4633770" y="892968"/>
            <a:ext cx="4084127" cy="456984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he Butcher’s Bill: The Inner Party"/>
          <p:cNvSpPr txBox="1"/>
          <p:nvPr>
            <p:ph type="title"/>
          </p:nvPr>
        </p:nvSpPr>
        <p:spPr>
          <a:xfrm>
            <a:off x="323577" y="-1"/>
            <a:ext cx="8394320" cy="892970"/>
          </a:xfrm>
          <a:prstGeom prst="rect">
            <a:avLst/>
          </a:prstGeom>
        </p:spPr>
        <p:txBody>
          <a:bodyPr/>
          <a:lstStyle>
            <a:lvl1pPr defTabSz="379475">
              <a:defRPr sz="4648"/>
            </a:lvl1pPr>
          </a:lstStyle>
          <a:p>
            <a:pPr/>
            <a:r>
              <a:t>The Butcher’s Bill: The Inner Party</a:t>
            </a:r>
          </a:p>
        </p:txBody>
      </p:sp>
      <p:sp>
        <p:nvSpPr>
          <p:cNvPr id="235" name="Russian Civil War: 3M?…"/>
          <p:cNvSpPr txBox="1"/>
          <p:nvPr>
            <p:ph type="body" sz="half" idx="1"/>
          </p:nvPr>
        </p:nvSpPr>
        <p:spPr>
          <a:xfrm>
            <a:off x="323577" y="892968"/>
            <a:ext cx="3491883" cy="5485475"/>
          </a:xfrm>
          <a:prstGeom prst="rect">
            <a:avLst/>
          </a:prstGeom>
        </p:spPr>
        <p:txBody>
          <a:bodyPr anchor="t"/>
          <a:lstStyle/>
          <a:p>
            <a:pPr marL="281516" indent="-281516" defTabSz="390227">
              <a:spcBef>
                <a:spcPts val="800"/>
              </a:spcBef>
              <a:defRPr sz="2280"/>
            </a:pPr>
            <a:r>
              <a:t>Russian Civil War: 3M?</a:t>
            </a:r>
          </a:p>
          <a:p>
            <a:pPr marL="281516" indent="-281516" defTabSz="390227">
              <a:spcBef>
                <a:spcPts val="800"/>
              </a:spcBef>
              <a:defRPr sz="2280"/>
            </a:pPr>
            <a:r>
              <a:t>Collectivization of agriculture: 10M?</a:t>
            </a:r>
          </a:p>
          <a:p>
            <a:pPr marL="281516" indent="-281516" defTabSz="390227">
              <a:spcBef>
                <a:spcPts val="800"/>
              </a:spcBef>
              <a:defRPr sz="2280"/>
            </a:pPr>
            <a:r>
              <a:t>Great Terror: 2M?</a:t>
            </a:r>
          </a:p>
          <a:p>
            <a:pPr marL="281516" indent="-281516" defTabSz="390227">
              <a:spcBef>
                <a:spcPts val="800"/>
              </a:spcBef>
              <a:defRPr sz="2280"/>
            </a:pPr>
            <a:r>
              <a:t>Post-WWII purge: 2M?</a:t>
            </a:r>
          </a:p>
          <a:p>
            <a:pPr marL="281516" indent="-281516" defTabSz="390227">
              <a:spcBef>
                <a:spcPts val="800"/>
              </a:spcBef>
              <a:defRPr sz="2280"/>
            </a:pPr>
            <a:r>
              <a:t>Anti-landlordism: 4M?</a:t>
            </a:r>
          </a:p>
          <a:p>
            <a:pPr marL="281516" indent="-281516" defTabSz="390227">
              <a:spcBef>
                <a:spcPts val="800"/>
              </a:spcBef>
              <a:defRPr sz="2280"/>
            </a:pPr>
            <a:r>
              <a:t>Collectivization: 4M?</a:t>
            </a:r>
          </a:p>
          <a:p>
            <a:pPr marL="281516" indent="-281516" defTabSz="390227">
              <a:spcBef>
                <a:spcPts val="800"/>
              </a:spcBef>
              <a:defRPr sz="2280"/>
            </a:pPr>
            <a:r>
              <a:t>Great Leap Forward famine: 50M?</a:t>
            </a:r>
          </a:p>
          <a:p>
            <a:pPr marL="281516" indent="-281516" defTabSz="390227">
              <a:spcBef>
                <a:spcPts val="800"/>
              </a:spcBef>
              <a:defRPr sz="2280"/>
            </a:pPr>
            <a:r>
              <a:t>Cultural Revolution: 5M?</a:t>
            </a:r>
          </a:p>
          <a:p>
            <a:pPr marL="281516" indent="-281516" defTabSz="390227">
              <a:spcBef>
                <a:spcPts val="800"/>
              </a:spcBef>
              <a:defRPr sz="2280"/>
            </a:pPr>
            <a:r>
              <a:t>Pol Pot: 1.5M</a:t>
            </a:r>
          </a:p>
          <a:p>
            <a:pPr marL="281516" indent="-281516" defTabSz="390227">
              <a:spcBef>
                <a:spcPts val="800"/>
              </a:spcBef>
              <a:defRPr sz="2280"/>
            </a:pPr>
            <a:r>
              <a:t>Kim Dynasty: ????</a:t>
            </a:r>
          </a:p>
        </p:txBody>
      </p:sp>
      <p:pic>
        <p:nvPicPr>
          <p:cNvPr id="236"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2">
            <a:extLst/>
          </a:blip>
          <a:stretch>
            <a:fillRect/>
          </a:stretch>
        </p:blipFill>
        <p:spPr>
          <a:xfrm>
            <a:off x="4819482" y="892968"/>
            <a:ext cx="3898415" cy="548547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Failed Utopia: Politics"/>
          <p:cNvSpPr txBox="1"/>
          <p:nvPr>
            <p:ph type="title"/>
          </p:nvPr>
        </p:nvSpPr>
        <p:spPr>
          <a:xfrm>
            <a:off x="323577" y="-1"/>
            <a:ext cx="8394320" cy="892970"/>
          </a:xfrm>
          <a:prstGeom prst="rect">
            <a:avLst/>
          </a:prstGeom>
        </p:spPr>
        <p:txBody>
          <a:bodyPr/>
          <a:lstStyle>
            <a:lvl1pPr defTabSz="438911">
              <a:defRPr sz="5376"/>
            </a:lvl1pPr>
          </a:lstStyle>
          <a:p>
            <a:pPr/>
            <a:r>
              <a:t>Failed Utopia: Politics</a:t>
            </a:r>
          </a:p>
        </p:txBody>
      </p:sp>
      <p:sp>
        <p:nvSpPr>
          <p:cNvPr id="239" name="Rosa Luxemburg: “The tacit assumption underlying the Lenin-Trotsky theory of dictatorship is this: that the socialist transformation is something for which a ready-made formula lies completed in the pocket of the revolutionary party…. We [do] know more or less what we must eliminate……"/>
          <p:cNvSpPr txBox="1"/>
          <p:nvPr>
            <p:ph type="body" sz="half" idx="1"/>
          </p:nvPr>
        </p:nvSpPr>
        <p:spPr>
          <a:xfrm>
            <a:off x="323577" y="892968"/>
            <a:ext cx="4255490" cy="5383794"/>
          </a:xfrm>
          <a:prstGeom prst="rect">
            <a:avLst/>
          </a:prstGeom>
        </p:spPr>
        <p:txBody>
          <a:bodyPr anchor="t"/>
          <a:lstStyle/>
          <a:p>
            <a:pPr marL="207433" indent="-207433" defTabSz="287535">
              <a:spcBef>
                <a:spcPts val="500"/>
              </a:spcBef>
              <a:defRPr sz="1679"/>
            </a:pPr>
            <a:r>
              <a:t>Rosa Luxemburg: “The tacit assumption underlying the Lenin-Trotsky theory of dictatorship is this: that the socialist transformation is something for which a ready-made formula lies completed in the pocket of the revolutionary party…. We [do] know more or less what we must eliminate… </a:t>
            </a:r>
          </a:p>
          <a:p>
            <a:pPr marL="207433" indent="-207433" defTabSz="287535">
              <a:spcBef>
                <a:spcPts val="500"/>
              </a:spcBef>
              <a:defRPr sz="1679"/>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207433" indent="-207433" defTabSz="287535">
              <a:spcBef>
                <a:spcPts val="500"/>
              </a:spcBef>
              <a:defRPr sz="1679"/>
            </a:pPr>
          </a:p>
          <a:p>
            <a:pPr marL="207433" indent="-207433" defTabSz="287535">
              <a:spcBef>
                <a:spcPts val="500"/>
              </a:spcBef>
              <a:defRPr sz="1679"/>
            </a:pPr>
            <a:r>
              <a:t>What did Lenin do? The German war economy…</a:t>
            </a:r>
          </a:p>
        </p:txBody>
      </p:sp>
      <p:pic>
        <p:nvPicPr>
          <p:cNvPr id="240"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6" y="892968"/>
            <a:ext cx="4138831" cy="5182343"/>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Failed Utopia: Politics II"/>
          <p:cNvSpPr txBox="1"/>
          <p:nvPr>
            <p:ph type="title"/>
          </p:nvPr>
        </p:nvSpPr>
        <p:spPr>
          <a:xfrm>
            <a:off x="323577" y="-1"/>
            <a:ext cx="8394320" cy="892970"/>
          </a:xfrm>
          <a:prstGeom prst="rect">
            <a:avLst/>
          </a:prstGeom>
        </p:spPr>
        <p:txBody>
          <a:bodyPr/>
          <a:lstStyle>
            <a:lvl1pPr defTabSz="438911">
              <a:defRPr sz="5376"/>
            </a:lvl1pPr>
          </a:lstStyle>
          <a:p>
            <a:pPr/>
            <a:r>
              <a:t>Failed Utopia: Politics II</a:t>
            </a:r>
          </a:p>
        </p:txBody>
      </p:sp>
      <p:sp>
        <p:nvSpPr>
          <p:cNvPr id="243" name="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
          <p:cNvSpPr txBox="1"/>
          <p:nvPr>
            <p:ph type="body" sz="half" idx="1"/>
          </p:nvPr>
        </p:nvSpPr>
        <p:spPr>
          <a:xfrm>
            <a:off x="323577" y="892968"/>
            <a:ext cx="4255490" cy="5546887"/>
          </a:xfrm>
          <a:prstGeom prst="rect">
            <a:avLst/>
          </a:prstGeom>
        </p:spPr>
        <p:txBody>
          <a:bodyPr anchor="t"/>
          <a:lstStyle>
            <a:lvl1pPr marL="266699" indent="-266699" defTabSz="369689">
              <a:spcBef>
                <a:spcPts val="700"/>
              </a:spcBef>
              <a:defRPr sz="2159"/>
            </a:lvl1pPr>
          </a:lstStyle>
          <a:p>
            <a:pPr/>
            <a:r>
              <a:t>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a:t>
            </a:r>
          </a:p>
        </p:txBody>
      </p:sp>
      <p:pic>
        <p:nvPicPr>
          <p:cNvPr id="244"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6" y="892968"/>
            <a:ext cx="4138831" cy="5182343"/>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Failed Utopia: Our Friend Nikita Sergeyevitch"/>
          <p:cNvSpPr txBox="1"/>
          <p:nvPr>
            <p:ph type="title"/>
          </p:nvPr>
        </p:nvSpPr>
        <p:spPr>
          <a:xfrm>
            <a:off x="323577" y="-1"/>
            <a:ext cx="8394320" cy="892970"/>
          </a:xfrm>
          <a:prstGeom prst="rect">
            <a:avLst/>
          </a:prstGeom>
        </p:spPr>
        <p:txBody>
          <a:bodyPr/>
          <a:lstStyle>
            <a:lvl1pPr defTabSz="283463">
              <a:defRPr sz="3472"/>
            </a:lvl1pPr>
          </a:lstStyle>
          <a:p>
            <a:pPr/>
            <a:r>
              <a:t>Failed Utopia: Our Friend Nikita Sergeyevitch</a:t>
            </a:r>
          </a:p>
        </p:txBody>
      </p:sp>
      <p:sp>
        <p:nvSpPr>
          <p:cNvPr id="247" name="Francis Spufford: “So much blood, and only one justification for it…. If it had been all prologue, all only the last spasms of death in the old, cruel world…. Today the radio was reporting… Prague….…"/>
          <p:cNvSpPr txBox="1"/>
          <p:nvPr>
            <p:ph type="body" sz="half" idx="1"/>
          </p:nvPr>
        </p:nvSpPr>
        <p:spPr>
          <a:xfrm>
            <a:off x="323577" y="892968"/>
            <a:ext cx="4435275" cy="5462213"/>
          </a:xfrm>
          <a:prstGeom prst="rect">
            <a:avLst/>
          </a:prstGeom>
        </p:spPr>
        <p:txBody>
          <a:bodyPr anchor="t"/>
          <a:lstStyle/>
          <a:p>
            <a:pPr marL="237066" indent="-237066" defTabSz="328612">
              <a:spcBef>
                <a:spcPts val="600"/>
              </a:spcBef>
              <a:defRPr sz="1920"/>
            </a:pPr>
            <a:r>
              <a:t>Francis Spufford: “So much blood, and only one justification for it…. If it had been all prologue, all only the last spasms of death in the old, cruel world…. Today the radio was reporting… Prague…. </a:t>
            </a:r>
          </a:p>
          <a:p>
            <a:pPr marL="237066" indent="-237066" defTabSz="328612">
              <a:spcBef>
                <a:spcPts val="600"/>
              </a:spcBef>
              <a:defRPr sz="1920"/>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37066" indent="-237066" defTabSz="328612">
              <a:spcBef>
                <a:spcPts val="600"/>
              </a:spcBef>
              <a:defRPr sz="1920"/>
            </a:pPr>
            <a:r>
              <a:t>“And then… the retired monster sat very still on the bench by the field…”</a:t>
            </a:r>
          </a:p>
        </p:txBody>
      </p:sp>
      <p:pic>
        <p:nvPicPr>
          <p:cNvPr id="248" name="Cursor_and_Khruschev_shoe_fake_-_Shoe-banging_incident_-_Wikipedia.png" descr="Cursor_and_Khruschev_shoe_fake_-_Shoe-banging_incident_-_Wikipedia.png"/>
          <p:cNvPicPr>
            <a:picLocks noChangeAspect="1"/>
          </p:cNvPicPr>
          <p:nvPr/>
        </p:nvPicPr>
        <p:blipFill>
          <a:blip r:embed="rId2">
            <a:extLst/>
          </a:blip>
          <a:stretch>
            <a:fillRect/>
          </a:stretch>
        </p:blipFill>
        <p:spPr>
          <a:xfrm>
            <a:off x="4758851" y="892968"/>
            <a:ext cx="3959046" cy="5462213"/>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And Yet There Was Optimism in the 1930s…"/>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And Yet There Was Optimism in the 1930s…</a:t>
            </a:r>
          </a:p>
        </p:txBody>
      </p:sp>
      <p:sp>
        <p:nvSpPr>
          <p:cNvPr id="251" name="The “economic problem” not the permanent problem of the human rac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b="1" sz="2010">
                <a:uFill>
                  <a:solidFill>
                    <a:srgbClr val="000000"/>
                  </a:solidFill>
                </a:uFill>
                <a:latin typeface="+mn-lt"/>
                <a:ea typeface="+mn-ea"/>
                <a:cs typeface="+mn-cs"/>
                <a:sym typeface="Helvetica"/>
              </a:defRPr>
            </a:pPr>
            <a:r>
              <a:t>The “economic problem” not the permanent problem of the human race</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John Maynard Keynes thought that the economic problem would not be the "major problem of the human race"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By the end of the twentieth century the human race would be so rich that people would be practically satiated with commodities.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Thus the "economic problem" of how to economize and be efficient, and allocate scarce means among alternative uses, was not the permanent problem of the human race.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42664" indent="-242664" defTabSz="612648">
              <a:spcBef>
                <a:spcPts val="500"/>
              </a:spcBef>
              <a:defRPr sz="1608">
                <a:uFill>
                  <a:solidFill>
                    <a:srgbClr val="000000"/>
                  </a:solidFill>
                </a:uFill>
                <a:latin typeface="Times New Roman"/>
                <a:ea typeface="Times New Roman"/>
                <a:cs typeface="Times New Roman"/>
                <a:sym typeface="Times New Roman"/>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25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Understanding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257"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After the midterm, we will go into “really existing socialism”…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Lenin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Trotsky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Stalin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Khrushchev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Brezhnev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Andropov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Chernenko</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Gorbachev</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Preview: Next Tim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What Were the Takeaways from Last Lecture?</a:t>
            </a:r>
          </a:p>
        </p:txBody>
      </p:sp>
      <p:sp>
        <p:nvSpPr>
          <p:cNvPr id="9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Causes, Nature, &amp; Consequences of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60"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Catch Our Breath…"/>
          <p:cNvSpPr txBox="1"/>
          <p:nvPr>
            <p:ph type="title"/>
          </p:nvPr>
        </p:nvSpPr>
        <p:spPr>
          <a:xfrm>
            <a:off x="276457" y="-2"/>
            <a:ext cx="8572501" cy="1270003"/>
          </a:xfrm>
          <a:prstGeom prst="rect">
            <a:avLst/>
          </a:prstGeom>
        </p:spPr>
        <p:txBody>
          <a:bodyPr/>
          <a:lstStyle/>
          <a:p>
            <a:pPr/>
            <a:r>
              <a:t>Catch Our Breath…</a:t>
            </a:r>
          </a:p>
        </p:txBody>
      </p:sp>
      <p:sp>
        <p:nvSpPr>
          <p:cNvPr id="26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6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atch Our Breath…"/>
          <p:cNvSpPr txBox="1"/>
          <p:nvPr>
            <p:ph type="title"/>
          </p:nvPr>
        </p:nvSpPr>
        <p:spPr>
          <a:xfrm>
            <a:off x="276457" y="-2"/>
            <a:ext cx="8572501" cy="1270003"/>
          </a:xfrm>
          <a:prstGeom prst="rect">
            <a:avLst/>
          </a:prstGeom>
        </p:spPr>
        <p:txBody>
          <a:bodyPr/>
          <a:lstStyle/>
          <a:p>
            <a:pPr/>
            <a:r>
              <a:t>Notes</a:t>
            </a:r>
          </a:p>
        </p:txBody>
      </p:sp>
      <p:sp>
        <p:nvSpPr>
          <p:cNvPr id="267"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26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71"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72"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7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76"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79"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80"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81"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82"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85"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88"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91"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94"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68090">
              <a:spcBef>
                <a:spcPts val="800"/>
              </a:spcBef>
              <a:buSzTx/>
              <a:buFont typeface="Arial"/>
              <a:buNone/>
              <a:defRPr b="1" sz="1940">
                <a:uFill>
                  <a:solidFill>
                    <a:srgbClr val="000000"/>
                  </a:solidFill>
                </a:uFill>
                <a:latin typeface="+mn-lt"/>
                <a:ea typeface="+mn-ea"/>
                <a:cs typeface="+mn-cs"/>
                <a:sym typeface="Helvetica"/>
              </a:defRPr>
            </a:pPr>
            <a:r>
              <a:t>DeLong: Office Hours</a:t>
            </a:r>
          </a:p>
          <a:p>
            <a:pPr marL="0" indent="0" defTabSz="368090">
              <a:spcBef>
                <a:spcPts val="800"/>
              </a:spcBef>
              <a:buSzTx/>
              <a:buFont typeface="Arial"/>
              <a:buNone/>
              <a:defRPr sz="1455">
                <a:uFill>
                  <a:solidFill>
                    <a:srgbClr val="000000"/>
                  </a:solidFill>
                </a:uFill>
                <a:latin typeface="+mn-lt"/>
                <a:ea typeface="+mn-ea"/>
                <a:cs typeface="+mn-cs"/>
                <a:sym typeface="Helvetica"/>
              </a:defRPr>
            </a:pPr>
            <a:r>
              <a:t>M 11:10-12:40, Blum Hall 200B</a:t>
            </a:r>
          </a:p>
          <a:p>
            <a:pPr marL="0" indent="0" defTabSz="368090">
              <a:spcBef>
                <a:spcPts val="800"/>
              </a:spcBef>
              <a:buSzTx/>
              <a:buFont typeface="Arial"/>
              <a:buNone/>
              <a:defRPr sz="1455">
                <a:uFill>
                  <a:solidFill>
                    <a:srgbClr val="000000"/>
                  </a:solidFill>
                </a:uFill>
                <a:latin typeface="+mn-lt"/>
                <a:ea typeface="+mn-ea"/>
                <a:cs typeface="+mn-cs"/>
                <a:sym typeface="Helvetica"/>
              </a:defRPr>
            </a:pPr>
            <a:r>
              <a:t>T 11:15-12:00, Blum Hall 200B</a:t>
            </a:r>
          </a:p>
          <a:p>
            <a:pPr marL="0" indent="0" defTabSz="368090">
              <a:spcBef>
                <a:spcPts val="800"/>
              </a:spcBef>
              <a:buSzTx/>
              <a:buFont typeface="Arial"/>
              <a:buNone/>
              <a:defRPr sz="1455">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368090">
              <a:spcBef>
                <a:spcPts val="800"/>
              </a:spcBef>
              <a:buSzTx/>
              <a:buFont typeface="Arial"/>
              <a:buNone/>
              <a:defRPr b="1" sz="1940">
                <a:uFill>
                  <a:solidFill>
                    <a:srgbClr val="000000"/>
                  </a:solidFill>
                </a:uFill>
                <a:latin typeface="+mn-lt"/>
                <a:ea typeface="+mn-ea"/>
                <a:cs typeface="+mn-cs"/>
                <a:sym typeface="Helvetica"/>
              </a:defRPr>
            </a:pPr>
          </a:p>
          <a:p>
            <a:pPr marL="0" indent="0" defTabSz="368090">
              <a:spcBef>
                <a:spcPts val="800"/>
              </a:spcBef>
              <a:buSzTx/>
              <a:buFont typeface="Arial"/>
              <a:buNone/>
              <a:defRPr b="1" sz="1940">
                <a:uFill>
                  <a:solidFill>
                    <a:srgbClr val="000000"/>
                  </a:solidFill>
                </a:uFill>
                <a:latin typeface="+mn-lt"/>
                <a:ea typeface="+mn-ea"/>
                <a:cs typeface="+mn-cs"/>
                <a:sym typeface="Helvetica"/>
              </a:defRPr>
            </a:pPr>
            <a:r>
              <a:t>Assignment 6: </a:t>
            </a:r>
            <a:r>
              <a:rPr b="0" sz="1552">
                <a:latin typeface="Times New Roman"/>
                <a:ea typeface="Times New Roman"/>
                <a:cs typeface="Times New Roman"/>
                <a:sym typeface="Times New Roman"/>
              </a:rPr>
              <a:t>will be out on Friday Feb 28; due Mar 8...</a:t>
            </a:r>
            <a:endParaRPr b="0" sz="1552">
              <a:latin typeface="Times New Roman"/>
              <a:ea typeface="Times New Roman"/>
              <a:cs typeface="Times New Roman"/>
              <a:sym typeface="Times New Roman"/>
            </a:endParaRPr>
          </a:p>
          <a:p>
            <a:pPr marL="0" indent="0" defTabSz="368090">
              <a:spcBef>
                <a:spcPts val="800"/>
              </a:spcBef>
              <a:buSzTx/>
              <a:buFont typeface="Arial"/>
              <a:buNone/>
              <a:defRPr sz="1455">
                <a:uFill>
                  <a:solidFill>
                    <a:srgbClr val="000000"/>
                  </a:solidFill>
                </a:uFill>
                <a:latin typeface="+mn-lt"/>
                <a:ea typeface="+mn-ea"/>
                <a:cs typeface="+mn-cs"/>
                <a:sym typeface="Helvetica"/>
              </a:defRPr>
            </a:pPr>
          </a:p>
          <a:p>
            <a:pPr marL="0" indent="0" defTabSz="368090">
              <a:spcBef>
                <a:spcPts val="800"/>
              </a:spcBef>
              <a:buSzTx/>
              <a:buFont typeface="Arial"/>
              <a:buNone/>
              <a:defRPr sz="1455">
                <a:uFill>
                  <a:solidFill>
                    <a:srgbClr val="000000"/>
                  </a:solidFill>
                </a:uFill>
                <a:latin typeface="+mn-lt"/>
                <a:ea typeface="+mn-ea"/>
                <a:cs typeface="+mn-cs"/>
                <a:sym typeface="Helvetica"/>
              </a:defRPr>
            </a:pPr>
          </a:p>
          <a:p>
            <a:pPr marL="0" indent="0" defTabSz="368090">
              <a:spcBef>
                <a:spcPts val="800"/>
              </a:spcBef>
              <a:buSzTx/>
              <a:buFont typeface="Arial"/>
              <a:buNone/>
              <a:defRPr sz="1455">
                <a:uFill>
                  <a:solidFill>
                    <a:srgbClr val="000000"/>
                  </a:solidFill>
                </a:uFill>
                <a:latin typeface="+mn-lt"/>
                <a:ea typeface="+mn-ea"/>
                <a:cs typeface="+mn-cs"/>
                <a:sym typeface="Helvetica"/>
              </a:defRPr>
            </a:pPr>
          </a:p>
          <a:p>
            <a:pPr marL="194510" indent="-194510" defTabSz="368090">
              <a:spcBef>
                <a:spcPts val="800"/>
              </a:spcBef>
              <a:buSzPct val="100000"/>
              <a:defRPr b="1" sz="1940">
                <a:uFill>
                  <a:solidFill>
                    <a:srgbClr val="000000"/>
                  </a:solidFill>
                </a:uFill>
                <a:latin typeface="+mn-lt"/>
                <a:ea typeface="+mn-ea"/>
                <a:cs typeface="+mn-cs"/>
                <a:sym typeface="Helvetica"/>
              </a:defRPr>
            </a:pPr>
          </a:p>
          <a:p>
            <a:pPr marL="0" indent="0" defTabSz="376961">
              <a:spcBef>
                <a:spcPts val="900"/>
              </a:spcBef>
              <a:buSzTx/>
              <a:buFont typeface="Arial"/>
              <a:buNone/>
              <a:defRPr b="1" sz="1940">
                <a:uFill>
                  <a:solidFill>
                    <a:srgbClr val="000000"/>
                  </a:solidFill>
                </a:uFill>
                <a:latin typeface="+mn-lt"/>
                <a:ea typeface="+mn-ea"/>
                <a:cs typeface="+mn-cs"/>
                <a:sym typeface="Helvetica"/>
              </a:defRPr>
            </a:pPr>
          </a:p>
          <a:p>
            <a:pPr marL="0" indent="0" defTabSz="376961">
              <a:spcBef>
                <a:spcPts val="900"/>
              </a:spcBef>
              <a:buSzTx/>
              <a:buFont typeface="Arial"/>
              <a:buNone/>
              <a:defRPr b="1" sz="1940">
                <a:uFill>
                  <a:solidFill>
                    <a:srgbClr val="000000"/>
                  </a:solidFill>
                </a:uFill>
                <a:latin typeface="+mn-lt"/>
                <a:ea typeface="+mn-ea"/>
                <a:cs typeface="+mn-cs"/>
                <a:sym typeface="Helvetica"/>
              </a:defRPr>
            </a:pPr>
          </a:p>
          <a:p>
            <a:pPr marL="0" indent="0" defTabSz="376961">
              <a:spcBef>
                <a:spcPts val="900"/>
              </a:spcBef>
              <a:buSzTx/>
              <a:buFont typeface="Arial"/>
              <a:buNone/>
              <a:defRPr b="1" sz="194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97"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300"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303"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06"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07"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10"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311"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14"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1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18"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319"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22"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32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32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32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330"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31"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100"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101"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334"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337"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340"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343"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46"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49"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52"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55"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58"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61"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104" name="How is it possible for market economies to produce a big depression?…"/>
          <p:cNvSpPr txBox="1"/>
          <p:nvPr>
            <p:ph type="body" idx="4294967295"/>
          </p:nvPr>
        </p:nvSpPr>
        <p:spPr>
          <a:xfrm>
            <a:off x="457199" y="1023139"/>
            <a:ext cx="8228391" cy="5244064"/>
          </a:xfrm>
          <a:prstGeom prst="rect">
            <a:avLst/>
          </a:prstGeom>
        </p:spPr>
        <p:txBody>
          <a:bodyPr lIns="50800" tIns="50800" rIns="50800" bIns="50800" anchor="t"/>
          <a:lstStyle/>
          <a:p>
            <a:pPr marL="0" indent="0" defTabSz="832104">
              <a:spcBef>
                <a:spcPts val="700"/>
              </a:spcBef>
              <a:buSzTx/>
              <a:buNone/>
              <a:defRPr b="1" sz="2184">
                <a:uFill>
                  <a:solidFill>
                    <a:srgbClr val="000000"/>
                  </a:solidFill>
                </a:uFill>
                <a:latin typeface="+mn-lt"/>
                <a:ea typeface="+mn-ea"/>
                <a:cs typeface="+mn-cs"/>
                <a:sym typeface="Helvetica"/>
              </a:defRPr>
            </a:pPr>
            <a:r>
              <a:t>How is it possible for market economies to produce a big depression?</a:t>
            </a:r>
          </a:p>
          <a:p>
            <a:pPr marL="0" indent="0" defTabSz="832104">
              <a:spcBef>
                <a:spcPts val="700"/>
              </a:spcBef>
              <a:buSzTx/>
              <a:buNone/>
              <a:defRPr b="1" sz="2184">
                <a:uFill>
                  <a:solidFill>
                    <a:srgbClr val="000000"/>
                  </a:solidFill>
                </a:uFill>
                <a:latin typeface="+mn-lt"/>
                <a:ea typeface="+mn-ea"/>
                <a:cs typeface="+mn-cs"/>
                <a:sym typeface="Helvetica"/>
              </a:defRPr>
            </a:pP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the government—or labor unions—fixes the real wage above the full-employment market-clearing level.</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the government imposes too heavy a tax burden and enterprise, and so businesses are unwilling to invest in adding to their capital stocks.</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there is an excess demand for money, when confidence in banks that can issue money is lacking, and when the government fails to step in and expand the money supply to satisfy the demand.</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When it is necessary, due to changing demand, to switch production and employment from one sector to another.</a:t>
            </a:r>
          </a:p>
          <a:p>
            <a:pPr marL="364957" indent="-364957" defTabSz="832104">
              <a:spcBef>
                <a:spcPts val="700"/>
              </a:spcBef>
              <a:buSzPct val="100000"/>
              <a:buAutoNum type="alphaUcPeriod" startAt="1"/>
              <a:defRPr sz="2184">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64"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67"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70"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73"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76"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77"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8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8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8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89"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90"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9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94"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107"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97"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98"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01"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02"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05"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06"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409"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410"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411"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414"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15"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416"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419"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20"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423"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424"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6"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42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428"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429"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430"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433"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434"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435"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438"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439"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